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9"/>
  </p:notesMasterIdLst>
  <p:sldIdLst>
    <p:sldId id="256" r:id="rId2"/>
    <p:sldId id="286" r:id="rId3"/>
    <p:sldId id="282" r:id="rId4"/>
    <p:sldId id="283" r:id="rId5"/>
    <p:sldId id="284" r:id="rId6"/>
    <p:sldId id="285" r:id="rId7"/>
    <p:sldId id="258" r:id="rId8"/>
    <p:sldId id="259" r:id="rId9"/>
    <p:sldId id="260" r:id="rId10"/>
    <p:sldId id="261" r:id="rId11"/>
    <p:sldId id="262" r:id="rId12"/>
    <p:sldId id="267" r:id="rId13"/>
    <p:sldId id="268" r:id="rId14"/>
    <p:sldId id="269" r:id="rId15"/>
    <p:sldId id="273" r:id="rId16"/>
    <p:sldId id="270" r:id="rId17"/>
    <p:sldId id="271" r:id="rId18"/>
    <p:sldId id="272" r:id="rId19"/>
    <p:sldId id="265" r:id="rId20"/>
    <p:sldId id="277" r:id="rId21"/>
    <p:sldId id="266" r:id="rId22"/>
    <p:sldId id="278" r:id="rId23"/>
    <p:sldId id="279" r:id="rId24"/>
    <p:sldId id="280" r:id="rId25"/>
    <p:sldId id="274" r:id="rId26"/>
    <p:sldId id="276" r:id="rId27"/>
    <p:sldId id="281" r:id="rId2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9" d="100"/>
          <a:sy n="109" d="100"/>
        </p:scale>
        <p:origin x="-16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5141A6E-6290-4BC7-933D-0E5C7C5FFF0F}" type="datetimeFigureOut">
              <a:rPr lang="he-IL" smtClean="0"/>
              <a:pPr/>
              <a:t>ל'/חשון/תש"פ</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7A74D4A-DAD0-493D-80EF-B3F322630580}"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10" name="משולש ישר-זווית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כותרת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he-IL" smtClean="0"/>
              <a:t>לחץ כדי לערוך סגנון כותרת של תבנית בסיס</a:t>
            </a:r>
            <a:endParaRPr kumimoji="0" lang="en-US"/>
          </a:p>
        </p:txBody>
      </p:sp>
      <p:sp>
        <p:nvSpPr>
          <p:cNvPr id="17" name="כותרת משנה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e-IL" smtClean="0"/>
              <a:t>לחץ כדי לערוך סגנון כותרת משנה של תבנית בסיס</a:t>
            </a:r>
            <a:endParaRPr kumimoji="0" lang="en-US"/>
          </a:p>
        </p:txBody>
      </p:sp>
      <p:grpSp>
        <p:nvGrpSpPr>
          <p:cNvPr id="2" name="קבוצה 1"/>
          <p:cNvGrpSpPr/>
          <p:nvPr/>
        </p:nvGrpSpPr>
        <p:grpSpPr>
          <a:xfrm>
            <a:off x="-3765" y="4953000"/>
            <a:ext cx="9147765" cy="1912088"/>
            <a:chOff x="-3765" y="4832896"/>
            <a:chExt cx="9147765" cy="2032192"/>
          </a:xfrm>
        </p:grpSpPr>
        <p:sp>
          <p:nvSpPr>
            <p:cNvPr id="7" name="צורה חופשית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צורה חופשית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צורה חופשית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מחבר ישר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מציין מיקום של תאריך 29"/>
          <p:cNvSpPr>
            <a:spLocks noGrp="1"/>
          </p:cNvSpPr>
          <p:nvPr>
            <p:ph type="dt" sz="half" idx="10"/>
          </p:nvPr>
        </p:nvSpPr>
        <p:spPr/>
        <p:txBody>
          <a:bodyPr/>
          <a:lstStyle>
            <a:lvl1pPr>
              <a:defRPr>
                <a:solidFill>
                  <a:srgbClr val="FFFFFF"/>
                </a:solidFill>
              </a:defRPr>
            </a:lvl1pPr>
            <a:extLst/>
          </a:lstStyle>
          <a:p>
            <a:fld id="{4E7438E1-117D-44FB-AC24-B79D899BA877}" type="datetimeFigureOut">
              <a:rPr lang="he-IL" smtClean="0"/>
              <a:pPr/>
              <a:t>ל'/חשון/תש"פ</a:t>
            </a:fld>
            <a:endParaRPr lang="he-IL"/>
          </a:p>
        </p:txBody>
      </p:sp>
      <p:sp>
        <p:nvSpPr>
          <p:cNvPr id="19" name="מציין מיקום של כותרת תחתונה 18"/>
          <p:cNvSpPr>
            <a:spLocks noGrp="1"/>
          </p:cNvSpPr>
          <p:nvPr>
            <p:ph type="ftr" sz="quarter" idx="11"/>
          </p:nvPr>
        </p:nvSpPr>
        <p:spPr/>
        <p:txBody>
          <a:bodyPr/>
          <a:lstStyle>
            <a:lvl1pPr>
              <a:defRPr>
                <a:solidFill>
                  <a:schemeClr val="accent1">
                    <a:tint val="20000"/>
                  </a:schemeClr>
                </a:solidFill>
              </a:defRPr>
            </a:lvl1pPr>
            <a:extLst/>
          </a:lstStyle>
          <a:p>
            <a:endParaRPr lang="he-IL"/>
          </a:p>
        </p:txBody>
      </p:sp>
      <p:sp>
        <p:nvSpPr>
          <p:cNvPr id="27" name="מציין מיקום של מספר שקופית 26"/>
          <p:cNvSpPr>
            <a:spLocks noGrp="1"/>
          </p:cNvSpPr>
          <p:nvPr>
            <p:ph type="sldNum" sz="quarter" idx="12"/>
          </p:nvPr>
        </p:nvSpPr>
        <p:spPr/>
        <p:txBody>
          <a:bodyPr/>
          <a:lstStyle>
            <a:lvl1pPr>
              <a:defRPr>
                <a:solidFill>
                  <a:srgbClr val="FFFFFF"/>
                </a:solidFill>
              </a:defRPr>
            </a:lvl1pPr>
            <a:extLst/>
          </a:lstStyle>
          <a:p>
            <a:fld id="{DAF22AC9-109E-4E4D-92F9-530E51D9A3A2}"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1481329"/>
            <a:ext cx="8229600" cy="4386071"/>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4E7438E1-117D-44FB-AC24-B79D899BA877}" type="datetimeFigureOut">
              <a:rPr lang="he-IL" smtClean="0"/>
              <a:pPr/>
              <a:t>ל'/חשון/תש"פ</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DAF22AC9-109E-4E4D-92F9-530E51D9A3A2}"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844013" y="274640"/>
            <a:ext cx="1777470" cy="5592761"/>
          </a:xfrm>
        </p:spPr>
        <p:txBody>
          <a:bodyPr vert="eaVert"/>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274641"/>
            <a:ext cx="6324600" cy="5592760"/>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4E7438E1-117D-44FB-AC24-B79D899BA877}" type="datetimeFigureOut">
              <a:rPr lang="he-IL" smtClean="0"/>
              <a:pPr/>
              <a:t>ל'/חשון/תש"פ</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DAF22AC9-109E-4E4D-92F9-530E51D9A3A2}"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4E7438E1-117D-44FB-AC24-B79D899BA877}" type="datetimeFigureOut">
              <a:rPr lang="he-IL" smtClean="0"/>
              <a:pPr/>
              <a:t>ל'/חשון/תש"פ</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DAF22AC9-109E-4E4D-92F9-530E51D9A3A2}" type="slidenum">
              <a:rPr lang="he-IL" smtClean="0"/>
              <a:pPr/>
              <a:t>‹#›</a:t>
            </a:fld>
            <a:endParaRPr lang="he-IL"/>
          </a:p>
        </p:txBody>
      </p:sp>
      <p:sp>
        <p:nvSpPr>
          <p:cNvPr id="7" name="כותרת 6"/>
          <p:cNvSpPr>
            <a:spLocks noGrp="1"/>
          </p:cNvSpPr>
          <p:nvPr>
            <p:ph type="title"/>
          </p:nvPr>
        </p:nvSpPr>
        <p:spPr/>
        <p:txBody>
          <a:bodyPr rtlCol="0"/>
          <a:lstStyle>
            <a:extLst/>
          </a:lstStyle>
          <a:p>
            <a:r>
              <a:rPr kumimoji="0" lang="he-IL" smtClean="0"/>
              <a:t>לחץ כדי לערוך סגנון כותרת של תבנית בסיס</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extLst/>
          </a:lstStyle>
          <a:p>
            <a:fld id="{4E7438E1-117D-44FB-AC24-B79D899BA877}" type="datetimeFigureOut">
              <a:rPr lang="he-IL" smtClean="0"/>
              <a:pPr/>
              <a:t>ל'/חשון/תש"פ</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DAF22AC9-109E-4E4D-92F9-530E51D9A3A2}" type="slidenum">
              <a:rPr lang="he-IL" smtClean="0"/>
              <a:pPr/>
              <a:t>‹#›</a:t>
            </a:fld>
            <a:endParaRPr lang="he-IL"/>
          </a:p>
        </p:txBody>
      </p:sp>
      <p:sp>
        <p:nvSpPr>
          <p:cNvPr id="7" name="סוגר זוויתי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סוגר זוויתי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bg>
      <p:bgRef idx="1002">
        <a:schemeClr val="bg1"/>
      </p:bgRef>
    </p:bg>
    <p:spTree>
      <p:nvGrpSpPr>
        <p:cNvPr id="1" name=""/>
        <p:cNvGrpSpPr/>
        <p:nvPr/>
      </p:nvGrpSpPr>
      <p:grpSpPr>
        <a:xfrm>
          <a:off x="0" y="0"/>
          <a:ext cx="0" cy="0"/>
          <a:chOff x="0" y="0"/>
          <a:chExt cx="0" cy="0"/>
        </a:xfrm>
      </p:grpSpPr>
      <p:sp>
        <p:nvSpPr>
          <p:cNvPr id="3" name="מציין מיקום תוכן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fld id="{4E7438E1-117D-44FB-AC24-B79D899BA877}" type="datetimeFigureOut">
              <a:rPr lang="he-IL" smtClean="0"/>
              <a:pPr/>
              <a:t>ל'/חשון/תש"פ</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p:txBody>
          <a:bodyPr/>
          <a:lstStyle>
            <a:extLst/>
          </a:lstStyle>
          <a:p>
            <a:fld id="{DAF22AC9-109E-4E4D-92F9-530E51D9A3A2}" type="slidenum">
              <a:rPr lang="he-IL" smtClean="0"/>
              <a:pPr/>
              <a:t>‹#›</a:t>
            </a:fld>
            <a:endParaRPr lang="he-IL"/>
          </a:p>
        </p:txBody>
      </p:sp>
      <p:sp>
        <p:nvSpPr>
          <p:cNvPr id="8" name="כותרת 7"/>
          <p:cNvSpPr>
            <a:spLocks noGrp="1"/>
          </p:cNvSpPr>
          <p:nvPr>
            <p:ph type="title"/>
          </p:nvPr>
        </p:nvSpPr>
        <p:spPr/>
        <p:txBody>
          <a:bodyPr rtlCol="0"/>
          <a:lstStyle>
            <a:extLst/>
          </a:lstStyle>
          <a:p>
            <a:r>
              <a:rPr kumimoji="0" lang="he-IL" smtClean="0"/>
              <a:t>לחץ כדי לערוך סגנון כותרת של תבנית בסיס</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bg>
      <p:bgRef idx="1003">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8229600" cy="1143000"/>
          </a:xfrm>
        </p:spPr>
        <p:txBody>
          <a:bodyPr anchor="ctr"/>
          <a:lstStyle>
            <a:lvl1pPr>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5" name="מציין מיקום תוכן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מציין מיקום תוכן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0"/>
          </p:nvPr>
        </p:nvSpPr>
        <p:spPr/>
        <p:txBody>
          <a:bodyPr/>
          <a:lstStyle>
            <a:extLst/>
          </a:lstStyle>
          <a:p>
            <a:fld id="{4E7438E1-117D-44FB-AC24-B79D899BA877}" type="datetimeFigureOut">
              <a:rPr lang="he-IL" smtClean="0"/>
              <a:pPr/>
              <a:t>ל'/חשון/תש"פ</a:t>
            </a:fld>
            <a:endParaRPr lang="he-IL"/>
          </a:p>
        </p:txBody>
      </p:sp>
      <p:sp>
        <p:nvSpPr>
          <p:cNvPr id="8" name="מציין מיקום של כותרת תחתונה 7"/>
          <p:cNvSpPr>
            <a:spLocks noGrp="1"/>
          </p:cNvSpPr>
          <p:nvPr>
            <p:ph type="ftr" sz="quarter" idx="11"/>
          </p:nvPr>
        </p:nvSpPr>
        <p:spPr/>
        <p:txBody>
          <a:bodyPr/>
          <a:lstStyle>
            <a:extLst/>
          </a:lstStyle>
          <a:p>
            <a:endParaRPr lang="he-IL"/>
          </a:p>
        </p:txBody>
      </p:sp>
      <p:sp>
        <p:nvSpPr>
          <p:cNvPr id="9" name="מציין מיקום של מספר שקופית 8"/>
          <p:cNvSpPr>
            <a:spLocks noGrp="1"/>
          </p:cNvSpPr>
          <p:nvPr>
            <p:ph type="sldNum" sz="quarter" idx="12"/>
          </p:nvPr>
        </p:nvSpPr>
        <p:spPr/>
        <p:txBody>
          <a:bodyPr/>
          <a:lstStyle>
            <a:extLst/>
          </a:lstStyle>
          <a:p>
            <a:fld id="{DAF22AC9-109E-4E4D-92F9-530E51D9A3A2}"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bg>
      <p:bgRef idx="1002">
        <a:schemeClr val="bg1"/>
      </p:bgRef>
    </p:bg>
    <p:spTree>
      <p:nvGrpSpPr>
        <p:cNvPr id="1" name=""/>
        <p:cNvGrpSpPr/>
        <p:nvPr/>
      </p:nvGrpSpPr>
      <p:grpSpPr>
        <a:xfrm>
          <a:off x="0" y="0"/>
          <a:ext cx="0" cy="0"/>
          <a:chOff x="0" y="0"/>
          <a:chExt cx="0" cy="0"/>
        </a:xfrm>
      </p:grpSpPr>
      <p:sp>
        <p:nvSpPr>
          <p:cNvPr id="3" name="מציין מיקום של תאריך 2"/>
          <p:cNvSpPr>
            <a:spLocks noGrp="1"/>
          </p:cNvSpPr>
          <p:nvPr>
            <p:ph type="dt" sz="half" idx="10"/>
          </p:nvPr>
        </p:nvSpPr>
        <p:spPr/>
        <p:txBody>
          <a:bodyPr/>
          <a:lstStyle>
            <a:extLst/>
          </a:lstStyle>
          <a:p>
            <a:fld id="{4E7438E1-117D-44FB-AC24-B79D899BA877}" type="datetimeFigureOut">
              <a:rPr lang="he-IL" smtClean="0"/>
              <a:pPr/>
              <a:t>ל'/חשון/תש"פ</a:t>
            </a:fld>
            <a:endParaRPr lang="he-IL"/>
          </a:p>
        </p:txBody>
      </p:sp>
      <p:sp>
        <p:nvSpPr>
          <p:cNvPr id="4" name="מציין מיקום של כותרת תחתונה 3"/>
          <p:cNvSpPr>
            <a:spLocks noGrp="1"/>
          </p:cNvSpPr>
          <p:nvPr>
            <p:ph type="ftr" sz="quarter" idx="11"/>
          </p:nvPr>
        </p:nvSpPr>
        <p:spPr/>
        <p:txBody>
          <a:bodyPr/>
          <a:lstStyle>
            <a:extLst/>
          </a:lstStyle>
          <a:p>
            <a:endParaRPr lang="he-IL"/>
          </a:p>
        </p:txBody>
      </p:sp>
      <p:sp>
        <p:nvSpPr>
          <p:cNvPr id="5" name="מציין מיקום של מספר שקופית 4"/>
          <p:cNvSpPr>
            <a:spLocks noGrp="1"/>
          </p:cNvSpPr>
          <p:nvPr>
            <p:ph type="sldNum" sz="quarter" idx="12"/>
          </p:nvPr>
        </p:nvSpPr>
        <p:spPr/>
        <p:txBody>
          <a:bodyPr/>
          <a:lstStyle>
            <a:extLst/>
          </a:lstStyle>
          <a:p>
            <a:fld id="{DAF22AC9-109E-4E4D-92F9-530E51D9A3A2}" type="slidenum">
              <a:rPr lang="he-IL" smtClean="0"/>
              <a:pPr/>
              <a:t>‹#›</a:t>
            </a:fld>
            <a:endParaRPr lang="he-IL"/>
          </a:p>
        </p:txBody>
      </p:sp>
      <p:sp>
        <p:nvSpPr>
          <p:cNvPr id="6" name="כותרת 5"/>
          <p:cNvSpPr>
            <a:spLocks noGrp="1"/>
          </p:cNvSpPr>
          <p:nvPr>
            <p:ph type="title"/>
          </p:nvPr>
        </p:nvSpPr>
        <p:spPr/>
        <p:txBody>
          <a:bodyPr rtlCol="0"/>
          <a:lstStyle>
            <a:extLst/>
          </a:lstStyle>
          <a:p>
            <a:r>
              <a:rPr kumimoji="0" lang="he-IL" smtClean="0"/>
              <a:t>לחץ כדי לערוך סגנון כותרת של תבנית בסיס</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extLst/>
          </a:lstStyle>
          <a:p>
            <a:fld id="{4E7438E1-117D-44FB-AC24-B79D899BA877}" type="datetimeFigureOut">
              <a:rPr lang="he-IL" smtClean="0"/>
              <a:pPr/>
              <a:t>ל'/חשון/תש"פ</a:t>
            </a:fld>
            <a:endParaRPr lang="he-IL"/>
          </a:p>
        </p:txBody>
      </p:sp>
      <p:sp>
        <p:nvSpPr>
          <p:cNvPr id="3" name="מציין מיקום של כותרת תחתונה 2"/>
          <p:cNvSpPr>
            <a:spLocks noGrp="1"/>
          </p:cNvSpPr>
          <p:nvPr>
            <p:ph type="ftr" sz="quarter" idx="11"/>
          </p:nvPr>
        </p:nvSpPr>
        <p:spPr/>
        <p:txBody>
          <a:bodyPr/>
          <a:lstStyle>
            <a:extLst/>
          </a:lstStyle>
          <a:p>
            <a:endParaRPr lang="he-IL"/>
          </a:p>
        </p:txBody>
      </p:sp>
      <p:sp>
        <p:nvSpPr>
          <p:cNvPr id="4" name="מציין מיקום של מספר שקופית 3"/>
          <p:cNvSpPr>
            <a:spLocks noGrp="1"/>
          </p:cNvSpPr>
          <p:nvPr>
            <p:ph type="sldNum" sz="quarter" idx="12"/>
          </p:nvPr>
        </p:nvSpPr>
        <p:spPr/>
        <p:txBody>
          <a:bodyPr/>
          <a:lstStyle>
            <a:extLst/>
          </a:lstStyle>
          <a:p>
            <a:fld id="{DAF22AC9-109E-4E4D-92F9-530E51D9A3A2}"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bg>
      <p:bgRef idx="1003">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a:xfrm>
            <a:off x="6727032" y="6407944"/>
            <a:ext cx="1920240" cy="365760"/>
          </a:xfrm>
        </p:spPr>
        <p:txBody>
          <a:bodyPr/>
          <a:lstStyle>
            <a:extLst/>
          </a:lstStyle>
          <a:p>
            <a:fld id="{4E7438E1-117D-44FB-AC24-B79D899BA877}" type="datetimeFigureOut">
              <a:rPr lang="he-IL" smtClean="0"/>
              <a:pPr/>
              <a:t>ל'/חשון/תש"פ</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p:txBody>
          <a:bodyPr/>
          <a:lstStyle>
            <a:extLst/>
          </a:lstStyle>
          <a:p>
            <a:fld id="{DAF22AC9-109E-4E4D-92F9-530E51D9A3A2}"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bg>
      <p:bgRef idx="1002">
        <a:schemeClr val="bg1"/>
      </p:bgRef>
    </p:bg>
    <p:spTree>
      <p:nvGrpSpPr>
        <p:cNvPr id="1" name=""/>
        <p:cNvGrpSpPr/>
        <p:nvPr/>
      </p:nvGrpSpPr>
      <p:grpSpPr>
        <a:xfrm>
          <a:off x="0" y="0"/>
          <a:ext cx="0" cy="0"/>
          <a:chOff x="0" y="0"/>
          <a:chExt cx="0" cy="0"/>
        </a:xfrm>
      </p:grpSpPr>
      <p:sp>
        <p:nvSpPr>
          <p:cNvPr id="4" name="מציין מיקום טקסט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he-IL" smtClean="0"/>
              <a:t>לחץ כדי לערוך סגנונות טקסט של תבנית בסיס</a:t>
            </a:r>
          </a:p>
        </p:txBody>
      </p:sp>
      <p:sp>
        <p:nvSpPr>
          <p:cNvPr id="3" name="מציין מיקום של תמונה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he-IL" smtClean="0"/>
              <a:t>לחץ על הסמל כדי להוסיף תמונה</a:t>
            </a:r>
            <a:endParaRPr kumimoji="0" lang="en-US" dirty="0"/>
          </a:p>
        </p:txBody>
      </p:sp>
      <p:sp>
        <p:nvSpPr>
          <p:cNvPr id="5" name="מציין מיקום של תאריך 4"/>
          <p:cNvSpPr>
            <a:spLocks noGrp="1"/>
          </p:cNvSpPr>
          <p:nvPr>
            <p:ph type="dt" sz="half" idx="10"/>
          </p:nvPr>
        </p:nvSpPr>
        <p:spPr/>
        <p:txBody>
          <a:bodyPr/>
          <a:lstStyle>
            <a:lvl1pPr>
              <a:defRPr>
                <a:solidFill>
                  <a:schemeClr val="tx1"/>
                </a:solidFill>
              </a:defRPr>
            </a:lvl1pPr>
            <a:extLst/>
          </a:lstStyle>
          <a:p>
            <a:fld id="{4E7438E1-117D-44FB-AC24-B79D899BA877}" type="datetimeFigureOut">
              <a:rPr lang="he-IL" smtClean="0"/>
              <a:pPr/>
              <a:t>ל'/חשון/תש"פ</a:t>
            </a:fld>
            <a:endParaRPr lang="he-IL"/>
          </a:p>
        </p:txBody>
      </p:sp>
      <p:sp>
        <p:nvSpPr>
          <p:cNvPr id="6" name="מציין מיקום של כותרת תחתונה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he-IL"/>
          </a:p>
        </p:txBody>
      </p:sp>
      <p:sp>
        <p:nvSpPr>
          <p:cNvPr id="7" name="מציין מיקום של מספר שקופית 6"/>
          <p:cNvSpPr>
            <a:spLocks noGrp="1"/>
          </p:cNvSpPr>
          <p:nvPr>
            <p:ph type="sldNum" sz="quarter" idx="12"/>
          </p:nvPr>
        </p:nvSpPr>
        <p:spPr/>
        <p:txBody>
          <a:bodyPr/>
          <a:lstStyle>
            <a:lvl1pPr>
              <a:defRPr>
                <a:solidFill>
                  <a:schemeClr val="tx1"/>
                </a:solidFill>
              </a:defRPr>
            </a:lvl1pPr>
            <a:extLst/>
          </a:lstStyle>
          <a:p>
            <a:fld id="{DAF22AC9-109E-4E4D-92F9-530E51D9A3A2}" type="slidenum">
              <a:rPr lang="he-IL" smtClean="0"/>
              <a:pPr/>
              <a:t>‹#›</a:t>
            </a:fld>
            <a:endParaRPr lang="he-IL"/>
          </a:p>
        </p:txBody>
      </p:sp>
      <p:sp>
        <p:nvSpPr>
          <p:cNvPr id="2" name="כותרת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he-IL" smtClean="0"/>
              <a:t>לחץ כדי לערוך סגנון כותרת של תבנית בסיס</a:t>
            </a:r>
            <a:endParaRPr kumimoji="0" lang="en-US"/>
          </a:p>
        </p:txBody>
      </p:sp>
      <p:sp>
        <p:nvSpPr>
          <p:cNvPr id="8" name="צורה חופשית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צורה חופשית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משולש ישר-זווית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מחבר ישר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סוגר זוויתי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סוגר זוויתי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צורה חופשית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צורה חופשית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משולש ישר-זווית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מחבר ישר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מציין מיקום של כותרת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he-IL" smtClean="0"/>
              <a:t>לחץ כדי לערוך סגנון כותרת של תבנית בסיס</a:t>
            </a:r>
            <a:endParaRPr kumimoji="0" lang="en-US"/>
          </a:p>
        </p:txBody>
      </p:sp>
      <p:sp>
        <p:nvSpPr>
          <p:cNvPr id="30" name="מציין מיקום טקסט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0" name="מציין מיקום של תאריך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E7438E1-117D-44FB-AC24-B79D899BA877}" type="datetimeFigureOut">
              <a:rPr lang="he-IL" smtClean="0"/>
              <a:pPr/>
              <a:t>ל'/חשון/תש"פ</a:t>
            </a:fld>
            <a:endParaRPr lang="he-IL"/>
          </a:p>
        </p:txBody>
      </p:sp>
      <p:sp>
        <p:nvSpPr>
          <p:cNvPr id="22" name="מציין מיקום של כותרת תחתונה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he-IL"/>
          </a:p>
        </p:txBody>
      </p:sp>
      <p:sp>
        <p:nvSpPr>
          <p:cNvPr id="18" name="מציין מיקום של מספר שקופית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AF22AC9-109E-4E4D-92F9-530E51D9A3A2}"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nevo.co.il/links/psika/?link=&#1506;&#1488;%204892/91&amp;Pvol=&#1502;&#1495;"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pages.stern.nyu.edu/~sternfin/vacharya/public_html/acharya_subramanian.pdf"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755576" y="620688"/>
            <a:ext cx="7772400" cy="2448271"/>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he-IL" b="1" dirty="0" smtClean="0"/>
              <a:t>חוק חדלות פירעון</a:t>
            </a:r>
            <a:br>
              <a:rPr lang="he-IL" b="1" dirty="0" smtClean="0"/>
            </a:br>
            <a:r>
              <a:rPr lang="he-IL" b="1" dirty="0" smtClean="0"/>
              <a:t>ושיקום כלכלי</a:t>
            </a:r>
            <a:br>
              <a:rPr lang="he-IL" b="1" dirty="0" smtClean="0"/>
            </a:br>
            <a:r>
              <a:rPr lang="he-IL" b="1" dirty="0" err="1" smtClean="0"/>
              <a:t>ה</a:t>
            </a:r>
            <a:r>
              <a:rPr lang="he-IL" dirty="0" err="1" smtClean="0"/>
              <a:t>תשע״ח</a:t>
            </a:r>
            <a:r>
              <a:rPr lang="he-IL" dirty="0" smtClean="0"/>
              <a:t> - 2018</a:t>
            </a:r>
            <a:endParaRPr lang="he-IL" dirty="0"/>
          </a:p>
        </p:txBody>
      </p:sp>
      <p:sp>
        <p:nvSpPr>
          <p:cNvPr id="3" name="כותרת משנה 2"/>
          <p:cNvSpPr>
            <a:spLocks noGrp="1"/>
          </p:cNvSpPr>
          <p:nvPr>
            <p:ph type="subTitle" idx="1"/>
          </p:nvPr>
        </p:nvSpPr>
        <p:spPr>
          <a:xfrm>
            <a:off x="685800" y="3611607"/>
            <a:ext cx="7772400" cy="681489"/>
          </a:xfrm>
        </p:spPr>
        <p:style>
          <a:lnRef idx="1">
            <a:schemeClr val="accent1"/>
          </a:lnRef>
          <a:fillRef idx="2">
            <a:schemeClr val="accent1"/>
          </a:fillRef>
          <a:effectRef idx="1">
            <a:schemeClr val="accent1"/>
          </a:effectRef>
          <a:fontRef idx="minor">
            <a:schemeClr val="dk1"/>
          </a:fontRef>
        </p:style>
        <p:txBody>
          <a:bodyPr/>
          <a:lstStyle/>
          <a:p>
            <a:pPr algn="ctr"/>
            <a:r>
              <a:rPr lang="he-IL" dirty="0" smtClean="0">
                <a:solidFill>
                  <a:srgbClr val="0070C0"/>
                </a:solidFill>
              </a:rPr>
              <a:t>סקירה, דברי רקע והסבר</a:t>
            </a:r>
            <a:endParaRPr lang="he-IL"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115616" y="548680"/>
            <a:ext cx="6912768" cy="538609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he-IL" sz="2400" b="1" dirty="0" smtClean="0">
                <a:latin typeface="David" pitchFamily="34" charset="-79"/>
                <a:cs typeface="David" pitchFamily="34" charset="-79"/>
              </a:rPr>
              <a:t>		</a:t>
            </a:r>
            <a:r>
              <a:rPr lang="he-IL" sz="2400" b="1" u="sng" dirty="0" smtClean="0">
                <a:latin typeface="David" pitchFamily="34" charset="-79"/>
                <a:cs typeface="David" pitchFamily="34" charset="-79"/>
              </a:rPr>
              <a:t>פתיחת הליכי חדלות פירעון</a:t>
            </a:r>
          </a:p>
          <a:p>
            <a:endParaRPr lang="he-IL" sz="2000" b="1" u="sng" dirty="0" smtClean="0">
              <a:latin typeface="David" pitchFamily="34" charset="-79"/>
              <a:cs typeface="David" pitchFamily="34" charset="-79"/>
            </a:endParaRPr>
          </a:p>
          <a:p>
            <a:pPr algn="just">
              <a:buFont typeface="Arial" pitchFamily="34" charset="0"/>
              <a:buChar char="•"/>
            </a:pPr>
            <a:r>
              <a:rPr lang="he-IL" sz="2000" dirty="0" smtClean="0">
                <a:latin typeface="David" pitchFamily="34" charset="-79"/>
                <a:cs typeface="David" pitchFamily="34" charset="-79"/>
              </a:rPr>
              <a:t> על פי הדין הקודם, הליכי פירוק והליכי הבראה היו מוגשים ונפתחים בשני מסלולים נפרדים אשר הוסדרו בחקיקה נפרדת – הליכי שיקום כלכלי הוסדרו בחוק החברות </a:t>
            </a:r>
            <a:r>
              <a:rPr lang="he-IL" sz="2000" b="1" dirty="0" smtClean="0">
                <a:latin typeface="David" pitchFamily="34" charset="-79"/>
                <a:cs typeface="David" pitchFamily="34" charset="-79"/>
              </a:rPr>
              <a:t>ואילו </a:t>
            </a:r>
            <a:r>
              <a:rPr lang="he-IL" sz="2000" dirty="0" smtClean="0">
                <a:latin typeface="David" pitchFamily="34" charset="-79"/>
                <a:cs typeface="David" pitchFamily="34" charset="-79"/>
              </a:rPr>
              <a:t>הליכי פירוק הוסדרו בפקודת החברות.</a:t>
            </a:r>
          </a:p>
          <a:p>
            <a:pPr algn="just">
              <a:buFont typeface="Arial" pitchFamily="34" charset="0"/>
              <a:buChar char="•"/>
            </a:pPr>
            <a:endParaRPr lang="he-IL" sz="2000" dirty="0" smtClean="0">
              <a:latin typeface="David" pitchFamily="34" charset="-79"/>
              <a:cs typeface="David" pitchFamily="34" charset="-79"/>
            </a:endParaRPr>
          </a:p>
          <a:p>
            <a:pPr algn="just">
              <a:buFont typeface="Arial" pitchFamily="34" charset="0"/>
              <a:buChar char="•"/>
            </a:pPr>
            <a:r>
              <a:rPr lang="he-IL" sz="2000" b="1" dirty="0" smtClean="0">
                <a:latin typeface="David" pitchFamily="34" charset="-79"/>
                <a:cs typeface="David" pitchFamily="34" charset="-79"/>
              </a:rPr>
              <a:t> </a:t>
            </a:r>
            <a:r>
              <a:rPr lang="he-IL" sz="2000" dirty="0" smtClean="0">
                <a:latin typeface="David" pitchFamily="34" charset="-79"/>
                <a:cs typeface="David" pitchFamily="34" charset="-79"/>
              </a:rPr>
              <a:t>החידוש המרכזי במסגרת החלק השני לחוק החדש נעוץ בעובדה כי החוק החדש מאגד וקובע </a:t>
            </a:r>
            <a:r>
              <a:rPr lang="he-IL" sz="2000" b="1" dirty="0" smtClean="0">
                <a:latin typeface="David" pitchFamily="34" charset="-79"/>
                <a:cs typeface="David" pitchFamily="34" charset="-79"/>
              </a:rPr>
              <a:t>נקודת פתיחה אחת משותפת להליכי שיקום ולהליכי פירוק, בדרך של בקשה לצו פתיחת הליכים. </a:t>
            </a:r>
          </a:p>
          <a:p>
            <a:pPr algn="just">
              <a:buFont typeface="Arial" pitchFamily="34" charset="0"/>
              <a:buChar char="•"/>
            </a:pPr>
            <a:endParaRPr lang="he-IL" sz="2000" b="1" dirty="0" smtClean="0">
              <a:latin typeface="David" pitchFamily="34" charset="-79"/>
              <a:cs typeface="David" pitchFamily="34" charset="-79"/>
            </a:endParaRPr>
          </a:p>
          <a:p>
            <a:pPr algn="just">
              <a:buFont typeface="Arial" pitchFamily="34" charset="0"/>
              <a:buChar char="•"/>
            </a:pPr>
            <a:r>
              <a:rPr lang="he-IL" sz="2000" dirty="0" smtClean="0">
                <a:latin typeface="David" pitchFamily="34" charset="-79"/>
                <a:cs typeface="David" pitchFamily="34" charset="-79"/>
              </a:rPr>
              <a:t> סעיפים</a:t>
            </a:r>
            <a:r>
              <a:rPr lang="he-IL" sz="2000" b="1" dirty="0" smtClean="0">
                <a:latin typeface="David" pitchFamily="34" charset="-79"/>
                <a:cs typeface="David" pitchFamily="34" charset="-79"/>
              </a:rPr>
              <a:t> </a:t>
            </a:r>
            <a:r>
              <a:rPr lang="he-IL" sz="2000" dirty="0" smtClean="0">
                <a:latin typeface="David" pitchFamily="34" charset="-79"/>
                <a:cs typeface="David" pitchFamily="34" charset="-79"/>
              </a:rPr>
              <a:t>8 ו- 17 לחוק מאפשרים לבית המשפט לקבוע את מסלול הטיפול הנכון בתאגיד – פירוק או שיקום, בלא קשר לדרך שבה נפתחו ההליכים. </a:t>
            </a:r>
          </a:p>
          <a:p>
            <a:pPr algn="just">
              <a:buFont typeface="Arial" pitchFamily="34" charset="0"/>
              <a:buChar char="•"/>
            </a:pPr>
            <a:endParaRPr lang="he-IL" sz="2000" dirty="0" smtClean="0">
              <a:latin typeface="David" pitchFamily="34" charset="-79"/>
              <a:cs typeface="David" pitchFamily="34" charset="-79"/>
            </a:endParaRPr>
          </a:p>
          <a:p>
            <a:pPr algn="just">
              <a:buFont typeface="Arial" pitchFamily="34" charset="0"/>
              <a:buChar char="•"/>
            </a:pPr>
            <a:r>
              <a:rPr lang="he-IL" sz="2000" dirty="0" smtClean="0">
                <a:latin typeface="David" pitchFamily="34" charset="-79"/>
                <a:cs typeface="David" pitchFamily="34" charset="-79"/>
              </a:rPr>
              <a:t> במסגרת הפרוצדורה שנקבעה בחוק החדש, תחילה, בית המשפט יכריע האם התאגיד חדל פירעון ורק לאחר מכן יקבל הכרעה לגבי מסלול הטיפול - האם להפעיל את התאגיד לשם שיקומו הכלכלי או להורות על פירוקו המיידי.</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99592" y="974516"/>
            <a:ext cx="7776864" cy="5139869"/>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tabLst>
                <a:tab pos="396875" algn="l"/>
                <a:tab pos="647700" algn="l"/>
                <a:tab pos="936625" algn="l"/>
                <a:tab pos="1223963" algn="l"/>
                <a:tab pos="1511300" algn="l"/>
                <a:tab pos="3975100" algn="r"/>
              </a:tabLst>
            </a:pPr>
            <a:r>
              <a:rPr lang="he-IL" sz="2400" b="1" u="sng" dirty="0" smtClean="0">
                <a:latin typeface="David" pitchFamily="34" charset="-79"/>
                <a:ea typeface="Times New Roman" pitchFamily="18" charset="0"/>
                <a:cs typeface="David" pitchFamily="34" charset="-79"/>
              </a:rPr>
              <a:t>בקשת נושה לצו לפתיחת הליכים (סעיף 9)</a:t>
            </a:r>
          </a:p>
          <a:p>
            <a:pPr marL="0" marR="0" lvl="0" indent="0" algn="just"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he-IL" sz="24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(א)	נושה של תאגיד רשאי להגיש בקשה לצו לפתיחת הליכים אם התאגיד נמצא בחדלות פירעון; הוכחת חדלות הפירעון של התאגיד יכול שתיעשה באמצעות חזקה מהחזקות שבסעיף 10.</a:t>
            </a:r>
          </a:p>
          <a:p>
            <a:pPr marL="0" marR="0" lvl="0" indent="0" algn="just"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(ב)	במסגרת בקשה לצו לפתיחת הליכים, רשאי נושה לציין את העדפתו לעניין פירוק התאגיד או שיקומו הכלכלי ולצרף את הצעתו לעניין זה.</a:t>
            </a: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(ג)	נושה של חוב שטרם הגיע מועד פירעונו אינו רשאי להגיש בקשה לצו לפתיחת הליכים אלא בהתקיים אחד מאלה:</a:t>
            </a: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(1)	התאגיד פועל במטרה להונות את נושיו;</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(2)	התאגיד פועל לגריעת נכס מנכסי התאגיד במטרה להבריחו מנושיו;</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(3)	התאגיד לא יוכל לפרוע את החוב, ובלבד שמועד פירעון החוב חל בתוך שישה חודשים ממועד הגשת הבקשה.</a:t>
            </a:r>
            <a:endParaRPr kumimoji="0" lang="he-IL" sz="2000" b="0" i="0" u="none" strike="noStrike" cap="none" normalizeH="0" baseline="0" dirty="0" smtClean="0">
              <a:ln>
                <a:noFill/>
              </a:ln>
              <a:solidFill>
                <a:schemeClr val="tx1"/>
              </a:solidFill>
              <a:effectLst/>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539552" y="425157"/>
            <a:ext cx="7992888" cy="5724644"/>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400" b="1" i="0" u="sng" strike="noStrike" cap="none" normalizeH="0" baseline="0" dirty="0" smtClean="0">
                <a:ln>
                  <a:noFill/>
                </a:ln>
                <a:solidFill>
                  <a:schemeClr val="tx1"/>
                </a:solidFill>
                <a:effectLst/>
                <a:latin typeface="David" pitchFamily="34" charset="-79"/>
                <a:ea typeface="Times New Roman" pitchFamily="18" charset="0"/>
                <a:cs typeface="David" pitchFamily="34" charset="-79"/>
              </a:rPr>
              <a:t>חזקת חדלות פירעון (סעיף 10)</a:t>
            </a:r>
          </a:p>
          <a:p>
            <a:pPr marL="0" marR="0" lvl="0" indent="0" algn="ctr"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he-IL"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endParaRPr>
          </a:p>
          <a:p>
            <a:pPr marL="0" marR="0" lvl="0" indent="0"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(1)	הנושה מסר לתאגיד דרישה לתשלום חוב שסכומו עולה על 75,000 שקלים חדשים, ובה ציין כי אם לא ישולם החוב במועד הנקוב בדרישה, בכוונתו להגיש בקשה לצו לפתיחת הליכים,</a:t>
            </a:r>
            <a:r>
              <a:rPr kumimoji="0" lang="he-IL" b="0" i="0" u="none" strike="noStrike" cap="none" normalizeH="0" dirty="0" smtClean="0">
                <a:ln>
                  <a:noFill/>
                </a:ln>
                <a:solidFill>
                  <a:schemeClr val="tx1"/>
                </a:solidFill>
                <a:effectLst/>
                <a:latin typeface="David" pitchFamily="34" charset="-79"/>
                <a:ea typeface="Times New Roman" pitchFamily="18" charset="0"/>
                <a:cs typeface="David" pitchFamily="34" charset="-79"/>
              </a:rPr>
              <a:t> </a:t>
            </a:r>
            <a:r>
              <a:rPr kumimoji="0" lang="he-IL"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והחוב לא שולם בתוך 30 ימים ממועד מסירת הדרישה, ובלבד שמתקיימים כל אלה:</a:t>
            </a:r>
            <a:endParaRPr kumimoji="0" lang="en-US"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(א)	אין מחלוקת בתום לב על החוב ואין לתאגיד זכות קיזוז או עילה אחרת שיש בה כדי 			להצדיק את אי-תשלום החוב;</a:t>
            </a:r>
            <a:endParaRPr kumimoji="0" lang="en-US"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(ב)	הנושה הגיש את הבקשה לצו לפתיחת הליכים בתוך שלושה חודשים מהמועד שמסר 			לתאגיד את דרישת התשלום;</a:t>
            </a: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en-US" b="0" i="0" u="none" strike="noStrike" cap="none" normalizeH="0" baseline="0" dirty="0" smtClean="0">
              <a:ln>
                <a:noFill/>
              </a:ln>
              <a:solidFill>
                <a:schemeClr val="tx1"/>
              </a:solidFill>
              <a:effectLst/>
              <a:latin typeface="David" pitchFamily="34" charset="-79"/>
              <a:cs typeface="David" pitchFamily="34" charset="-79"/>
            </a:endParaRPr>
          </a:p>
          <a:p>
            <a:pPr marL="342900" marR="0" lvl="0" indent="-342900" algn="just" defTabSz="914400" rtl="1" eaLnBrk="0" fontAlgn="base" latinLnBrk="0" hangingPunct="0">
              <a:lnSpc>
                <a:spcPct val="100000"/>
              </a:lnSpc>
              <a:spcBef>
                <a:spcPct val="0"/>
              </a:spcBef>
              <a:spcAft>
                <a:spcPct val="0"/>
              </a:spcAft>
              <a:buClrTx/>
              <a:buSzTx/>
              <a:buFontTx/>
              <a:buAutoNum type="arabicParenBoth" startAt="2"/>
              <a:tabLst>
                <a:tab pos="396875" algn="l"/>
                <a:tab pos="647700" algn="l"/>
                <a:tab pos="936625" algn="l"/>
                <a:tab pos="1223963" algn="l"/>
                <a:tab pos="1511300" algn="l"/>
                <a:tab pos="3975100" algn="r"/>
              </a:tabLst>
            </a:pPr>
            <a:r>
              <a:rPr kumimoji="0" lang="he-IL"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מונה כונס נכסים לכלל נכסי התאגיד או למרביתם;</a:t>
            </a:r>
          </a:p>
          <a:p>
            <a:pPr marL="342900" marR="0" lvl="0" indent="-342900" algn="just" defTabSz="914400" rtl="1" eaLnBrk="0" fontAlgn="base" latinLnBrk="0" hangingPunct="0">
              <a:lnSpc>
                <a:spcPct val="100000"/>
              </a:lnSpc>
              <a:spcBef>
                <a:spcPct val="0"/>
              </a:spcBef>
              <a:spcAft>
                <a:spcPct val="0"/>
              </a:spcAft>
              <a:buClrTx/>
              <a:buSzTx/>
              <a:buFontTx/>
              <a:buAutoNum type="arabicParenBoth" startAt="2"/>
              <a:tabLst>
                <a:tab pos="396875" algn="l"/>
                <a:tab pos="647700" algn="l"/>
                <a:tab pos="936625" algn="l"/>
                <a:tab pos="1223963" algn="l"/>
                <a:tab pos="1511300" algn="l"/>
                <a:tab pos="3975100" algn="r"/>
              </a:tabLst>
            </a:pPr>
            <a:endParaRPr kumimoji="0" lang="en-US" b="0" i="0" u="none" strike="noStrike" cap="none" normalizeH="0" baseline="0" dirty="0" smtClean="0">
              <a:ln>
                <a:noFill/>
              </a:ln>
              <a:solidFill>
                <a:schemeClr val="tx1"/>
              </a:solidFill>
              <a:effectLst/>
              <a:latin typeface="David" pitchFamily="34" charset="-79"/>
              <a:cs typeface="David" pitchFamily="34" charset="-79"/>
            </a:endParaRPr>
          </a:p>
          <a:p>
            <a:pPr marL="342900" marR="0" lvl="0" indent="-342900" algn="just" defTabSz="914400" rtl="1" eaLnBrk="0" fontAlgn="base" latinLnBrk="0" hangingPunct="0">
              <a:lnSpc>
                <a:spcPct val="100000"/>
              </a:lnSpc>
              <a:spcBef>
                <a:spcPct val="0"/>
              </a:spcBef>
              <a:spcAft>
                <a:spcPct val="0"/>
              </a:spcAft>
              <a:buClrTx/>
              <a:buSzTx/>
              <a:buFontTx/>
              <a:buAutoNum type="arabicParenBoth" startAt="3"/>
              <a:tabLst>
                <a:tab pos="396875" algn="l"/>
                <a:tab pos="647700" algn="l"/>
                <a:tab pos="936625" algn="l"/>
                <a:tab pos="1223963" algn="l"/>
                <a:tab pos="1511300" algn="l"/>
                <a:tab pos="3975100" algn="r"/>
              </a:tabLst>
            </a:pPr>
            <a:r>
              <a:rPr kumimoji="0" lang="he-IL"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הנושה המציא לתאגיד אזהרה לפי סעיף 7 לחוק ההוצאה לפועל...והחוב לא שולם בתוך התקופה שנקבעה באזהרה או בדרישה;</a:t>
            </a:r>
          </a:p>
          <a:p>
            <a:pPr marL="342900" marR="0" lvl="0" indent="-342900" algn="just" defTabSz="914400" rtl="1" eaLnBrk="0" fontAlgn="base" latinLnBrk="0" hangingPunct="0">
              <a:lnSpc>
                <a:spcPct val="100000"/>
              </a:lnSpc>
              <a:spcBef>
                <a:spcPct val="0"/>
              </a:spcBef>
              <a:spcAft>
                <a:spcPct val="0"/>
              </a:spcAft>
              <a:buClrTx/>
              <a:buSzTx/>
              <a:buFontTx/>
              <a:buAutoNum type="arabicParenBoth" startAt="3"/>
              <a:tabLst>
                <a:tab pos="396875" algn="l"/>
                <a:tab pos="647700" algn="l"/>
                <a:tab pos="936625" algn="l"/>
                <a:tab pos="1223963" algn="l"/>
                <a:tab pos="1511300" algn="l"/>
                <a:tab pos="3975100" algn="r"/>
              </a:tabLst>
            </a:pPr>
            <a:endParaRPr kumimoji="0" lang="en-US" b="0" i="0" u="none" strike="noStrike" cap="none" normalizeH="0" baseline="0" dirty="0" smtClean="0">
              <a:ln>
                <a:noFill/>
              </a:ln>
              <a:solidFill>
                <a:schemeClr val="tx1"/>
              </a:solidFill>
              <a:effectLst/>
              <a:latin typeface="David" pitchFamily="34" charset="-79"/>
              <a:cs typeface="David" pitchFamily="34" charset="-79"/>
            </a:endParaRPr>
          </a:p>
          <a:p>
            <a:pPr marL="342900" marR="0" lvl="0" indent="-342900" algn="just" defTabSz="914400" rtl="1" eaLnBrk="0" fontAlgn="base" latinLnBrk="0" hangingPunct="0">
              <a:lnSpc>
                <a:spcPct val="100000"/>
              </a:lnSpc>
              <a:spcBef>
                <a:spcPct val="0"/>
              </a:spcBef>
              <a:spcAft>
                <a:spcPct val="0"/>
              </a:spcAft>
              <a:buClrTx/>
              <a:buSzTx/>
              <a:buFontTx/>
              <a:buAutoNum type="arabicParenBoth" startAt="4"/>
              <a:tabLst>
                <a:tab pos="396875" algn="l"/>
                <a:tab pos="647700" algn="l"/>
                <a:tab pos="936625" algn="l"/>
                <a:tab pos="1223963" algn="l"/>
                <a:tab pos="1511300" algn="l"/>
                <a:tab pos="3975100" algn="r"/>
              </a:tabLst>
            </a:pPr>
            <a:r>
              <a:rPr kumimoji="0" lang="he-IL"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בית המשפט נתן פסק דין המורה לתאגיד לשלם לנושה מגיש הבקשה סכום העולה על 75,000 שקלים חדשים ופסק הדין לא קוים...;</a:t>
            </a:r>
          </a:p>
          <a:p>
            <a:pPr marL="342900" marR="0" lvl="0" indent="-342900" algn="just" defTabSz="914400" rtl="1" eaLnBrk="0" fontAlgn="base" latinLnBrk="0" hangingPunct="0">
              <a:lnSpc>
                <a:spcPct val="100000"/>
              </a:lnSpc>
              <a:spcBef>
                <a:spcPct val="0"/>
              </a:spcBef>
              <a:spcAft>
                <a:spcPct val="0"/>
              </a:spcAft>
              <a:buClrTx/>
              <a:buSzTx/>
              <a:buFontTx/>
              <a:buAutoNum type="arabicParenBoth" startAt="4"/>
              <a:tabLst>
                <a:tab pos="396875" algn="l"/>
                <a:tab pos="647700" algn="l"/>
                <a:tab pos="936625" algn="l"/>
                <a:tab pos="1223963" algn="l"/>
                <a:tab pos="1511300" algn="l"/>
                <a:tab pos="3975100" algn="r"/>
              </a:tabLst>
            </a:pPr>
            <a:endParaRPr kumimoji="0" lang="en-US"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(5)	בית הדין לעבודה נתן פסק דין המורה לתאגיד לשלם לנושה מגיש הבקשה סכום העולה על 10,000 שקלים חדשים ופסק הדין לא קוים...</a:t>
            </a:r>
            <a:endParaRPr kumimoji="0" lang="he-IL" b="0" i="0" u="none" strike="noStrike" cap="none" normalizeH="0" baseline="0" dirty="0" smtClean="0">
              <a:ln>
                <a:noFill/>
              </a:ln>
              <a:solidFill>
                <a:schemeClr val="tx1"/>
              </a:solidFill>
              <a:effectLst/>
              <a:latin typeface="David" pitchFamily="34" charset="-79"/>
              <a:cs typeface="David" pitchFamily="34" charset="-79"/>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683568" y="643041"/>
            <a:ext cx="7704856" cy="5139869"/>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tabLst>
                <a:tab pos="396875" algn="l"/>
                <a:tab pos="647700" algn="l"/>
                <a:tab pos="936625" algn="l"/>
                <a:tab pos="1223963" algn="l"/>
                <a:tab pos="1511300" algn="l"/>
                <a:tab pos="3975100" algn="r"/>
              </a:tabLst>
            </a:pPr>
            <a:r>
              <a:rPr lang="he-IL" sz="2400" b="1" u="sng" dirty="0" smtClean="0">
                <a:latin typeface="David" pitchFamily="34" charset="-79"/>
                <a:ea typeface="Times New Roman" pitchFamily="18" charset="0"/>
                <a:cs typeface="David" pitchFamily="34" charset="-79"/>
              </a:rPr>
              <a:t>סעיף 10 לחוק החדש - המשך</a:t>
            </a:r>
          </a:p>
          <a:p>
            <a:pPr marL="0" marR="0" lvl="0" indent="0" algn="just"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he-IL" sz="24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(ב) 	בבקשה לצו לפתיחת הליכים המתבססת על חזקת חדלות הפירעון יפרט הנושה אם נקט הליכי גבייה ואילו הליכים נקט, ומדוע אין די בהליכי גבייה כדי להביא לגביית החוב.</a:t>
            </a:r>
          </a:p>
          <a:p>
            <a:pPr marL="0" marR="0" lvl="0" indent="0" algn="just"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(ג) 	חזקת חדלות הפירעון ניתנה לסתירה בידי התאגיד אם הוכיח כי אי-תשלום החוב אינו נובע מחדלות פירעונו.</a:t>
            </a: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(ד)	(1)	בחישוב סכום חוב העולה על 75,000 שקלים חדשים, לעניין התקיימות תנאי מהתנאים הפסקאות (1), (3) ו-(4) שבסעיף קטן (א), ניתן להביא בחשבון כמה חובות שמקורם בפסקה אחת או יותר מהפסקאות האמורות, בין של אותו נושה ובין של כמה נושים;</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(2)	בחישוב סכום חוב העולה על 10,000 שקלים חדשים, לעניין התקיימות התנאי בפסקה (5) שבסעיף קטן (א), ניתן להביא בחשבון כמה חובות, בין של אותו נושה ובין של כמה נושים.</a:t>
            </a:r>
            <a:endParaRPr kumimoji="0" lang="he-IL" sz="2000" b="0" i="0" u="none" strike="noStrike" cap="none" normalizeH="0" baseline="0" dirty="0" smtClean="0">
              <a:ln>
                <a:noFill/>
              </a:ln>
              <a:solidFill>
                <a:schemeClr val="tx1"/>
              </a:solidFill>
              <a:effectLst/>
              <a:latin typeface="David" pitchFamily="34" charset="-79"/>
              <a:cs typeface="David" pitchFamily="34" charset="-79"/>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Rectangle 6"/>
          <p:cNvSpPr>
            <a:spLocks noChangeArrowheads="1"/>
          </p:cNvSpPr>
          <p:nvPr/>
        </p:nvSpPr>
        <p:spPr bwMode="auto">
          <a:xfrm>
            <a:off x="323528" y="232792"/>
            <a:ext cx="8496944" cy="590931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Lst>
            </a:pPr>
            <a:r>
              <a:rPr kumimoji="0" lang="he-IL" sz="2000" b="1" i="0" u="sng" strike="noStrike" cap="none" normalizeH="0" baseline="0" dirty="0" smtClean="0">
                <a:ln>
                  <a:noFill/>
                </a:ln>
                <a:solidFill>
                  <a:schemeClr val="tx1"/>
                </a:solidFill>
                <a:effectLst/>
                <a:latin typeface="David" pitchFamily="34" charset="-79"/>
                <a:ea typeface="Times New Roman" pitchFamily="18" charset="0"/>
                <a:cs typeface="David" pitchFamily="34" charset="-79"/>
              </a:rPr>
              <a:t>פרק ג': הגבלות וסעדים זמניים עד למתן צו לפתיחת הליכים</a:t>
            </a:r>
          </a:p>
          <a:p>
            <a:pPr marL="0" marR="0" lvl="0" indent="0" algn="ctr"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Lst>
            </a:pPr>
            <a:endParaRPr kumimoji="0" lang="he-IL" sz="2000" b="1" i="0" u="none" strike="noStrike" cap="none" normalizeH="0" baseline="0" dirty="0" smtClean="0">
              <a:ln>
                <a:noFill/>
              </a:ln>
              <a:solidFill>
                <a:schemeClr val="tx1"/>
              </a:solidFill>
              <a:effectLst/>
              <a:latin typeface="David" pitchFamily="34" charset="-79"/>
              <a:ea typeface="Times New Roman" pitchFamily="18" charset="0"/>
              <a:cs typeface="David" pitchFamily="34" charset="-79"/>
            </a:endParaRPr>
          </a:p>
          <a:p>
            <a:pPr lvl="0" algn="just" fontAlgn="base">
              <a:spcBef>
                <a:spcPct val="0"/>
              </a:spcBef>
              <a:spcAft>
                <a:spcPct val="0"/>
              </a:spcAft>
              <a:tabLst>
                <a:tab pos="396875" algn="l"/>
                <a:tab pos="647700" algn="l"/>
                <a:tab pos="936625" algn="l"/>
                <a:tab pos="1223963" algn="l"/>
                <a:tab pos="1511300" algn="l"/>
              </a:tabLst>
            </a:pPr>
            <a:r>
              <a:rPr lang="he-IL" sz="2000" dirty="0" smtClean="0">
                <a:latin typeface="David" pitchFamily="34" charset="-79"/>
                <a:cs typeface="David" pitchFamily="34" charset="-79"/>
              </a:rPr>
              <a:t>19. 	תאגיד שהגיש בקשה לצו לפתיחת הליכים לא יבצע עסקה חריגה כהגדרתה בחוק החברות עד למתן החלטה בבקשה, אלא באישור בית המשפט.</a:t>
            </a:r>
          </a:p>
          <a:p>
            <a:pPr lvl="0" algn="just" fontAlgn="base">
              <a:spcBef>
                <a:spcPct val="0"/>
              </a:spcBef>
              <a:spcAft>
                <a:spcPct val="0"/>
              </a:spcAft>
              <a:tabLst>
                <a:tab pos="396875" algn="l"/>
                <a:tab pos="647700" algn="l"/>
                <a:tab pos="936625" algn="l"/>
                <a:tab pos="1223963" algn="l"/>
                <a:tab pos="1511300" algn="l"/>
              </a:tabLst>
            </a:pPr>
            <a:endParaRPr lang="he-IL" sz="2000" dirty="0" smtClean="0">
              <a:latin typeface="David" pitchFamily="34" charset="-79"/>
              <a:cs typeface="David" pitchFamily="34" charset="-79"/>
            </a:endParaRPr>
          </a:p>
          <a:p>
            <a:pPr marL="342900" lvl="0" indent="-342900" algn="just" fontAlgn="base">
              <a:spcBef>
                <a:spcPct val="0"/>
              </a:spcBef>
              <a:spcAft>
                <a:spcPct val="0"/>
              </a:spcAft>
              <a:buAutoNum type="arabicPeriod" startAt="20"/>
              <a:tabLst>
                <a:tab pos="396875" algn="l"/>
                <a:tab pos="647700" algn="l"/>
                <a:tab pos="936625" algn="l"/>
                <a:tab pos="1223963" algn="l"/>
                <a:tab pos="1511300" algn="l"/>
              </a:tabLst>
            </a:pPr>
            <a:r>
              <a:rPr lang="he-IL" sz="2000" dirty="0" smtClean="0">
                <a:latin typeface="David" pitchFamily="34" charset="-79"/>
                <a:cs typeface="David" pitchFamily="34" charset="-79"/>
              </a:rPr>
              <a:t>(א)	הוגשה לבית המשפט בקשה לצו לפתיחת הליכים, רשאי בית המשפט, לבקשת התאגיד או נושה, לתת צו זמני המורה על אחד או יותר מאלה, אם שוכנע שיש ראיות לכאורה לכך שמתקיימים התנאים למתן צו לפתיחת הליכים כאמור בסעיף 18: </a:t>
            </a:r>
          </a:p>
          <a:p>
            <a:pPr marL="342900" lvl="0" indent="-342900" algn="just" fontAlgn="base">
              <a:spcBef>
                <a:spcPct val="0"/>
              </a:spcBef>
              <a:spcAft>
                <a:spcPct val="0"/>
              </a:spcAft>
              <a:tabLst>
                <a:tab pos="396875" algn="l"/>
                <a:tab pos="647700" algn="l"/>
                <a:tab pos="936625" algn="l"/>
                <a:tab pos="1223963" algn="l"/>
                <a:tab pos="1511300" algn="l"/>
              </a:tabLst>
            </a:pPr>
            <a:r>
              <a:rPr lang="he-IL" sz="2000" dirty="0" smtClean="0">
                <a:latin typeface="David" pitchFamily="34" charset="-79"/>
                <a:cs typeface="David" pitchFamily="34" charset="-79"/>
              </a:rPr>
              <a:t>	(1)	איסור לבצע עסקאות מסוימות, סוג מסוים של עסקאות או חלוקה כהגדרתה בחוק החברות, או התניית ביצוען של פעולות אלה באישור מאת בית המשפט;</a:t>
            </a:r>
          </a:p>
          <a:p>
            <a:pPr lvl="0" algn="just" fontAlgn="base">
              <a:spcBef>
                <a:spcPct val="0"/>
              </a:spcBef>
              <a:spcAft>
                <a:spcPct val="0"/>
              </a:spcAft>
              <a:tabLst>
                <a:tab pos="396875" algn="l"/>
                <a:tab pos="647700" algn="l"/>
                <a:tab pos="936625" algn="l"/>
                <a:tab pos="1223963" algn="l"/>
                <a:tab pos="1511300" algn="l"/>
              </a:tabLst>
            </a:pPr>
            <a:r>
              <a:rPr lang="he-IL" sz="2000" dirty="0" smtClean="0">
                <a:latin typeface="David" pitchFamily="34" charset="-79"/>
                <a:cs typeface="David" pitchFamily="34" charset="-79"/>
              </a:rPr>
              <a:t>		(2) ...</a:t>
            </a:r>
          </a:p>
          <a:p>
            <a:pPr lvl="0" algn="just" fontAlgn="base">
              <a:spcBef>
                <a:spcPct val="0"/>
              </a:spcBef>
              <a:spcAft>
                <a:spcPct val="0"/>
              </a:spcAft>
              <a:tabLst>
                <a:tab pos="396875" algn="l"/>
                <a:tab pos="647700" algn="l"/>
                <a:tab pos="936625" algn="l"/>
                <a:tab pos="1223963" algn="l"/>
                <a:tab pos="1511300" algn="l"/>
              </a:tabLst>
            </a:pPr>
            <a:r>
              <a:rPr lang="he-IL" sz="2000" dirty="0" smtClean="0">
                <a:latin typeface="David" pitchFamily="34" charset="-79"/>
                <a:cs typeface="David" pitchFamily="34" charset="-79"/>
              </a:rPr>
              <a:t>		(3) ...</a:t>
            </a:r>
          </a:p>
          <a:p>
            <a:pPr lvl="0" algn="just" fontAlgn="base">
              <a:spcBef>
                <a:spcPct val="0"/>
              </a:spcBef>
              <a:spcAft>
                <a:spcPct val="0"/>
              </a:spcAft>
              <a:tabLst>
                <a:tab pos="396875" algn="l"/>
                <a:tab pos="647700" algn="l"/>
                <a:tab pos="936625" algn="l"/>
                <a:tab pos="1223963" algn="l"/>
                <a:tab pos="1511300" algn="l"/>
              </a:tabLst>
            </a:pPr>
            <a:r>
              <a:rPr lang="he-IL" sz="2000" dirty="0" smtClean="0">
                <a:latin typeface="David" pitchFamily="34" charset="-79"/>
                <a:cs typeface="David" pitchFamily="34" charset="-79"/>
              </a:rPr>
              <a:t>	(ג)	סעד זמני יינתן לתקופה שלא תעלה על 30 ימים; בית המשפט רשאי, לאחר שמיעת הצדדים להליך, להאריך את התקופה האמורה לתקופה אחת נוספת שלא תעלה על 30 ימים.</a:t>
            </a:r>
          </a:p>
          <a:p>
            <a:pPr lvl="0" algn="just" fontAlgn="base">
              <a:spcBef>
                <a:spcPct val="0"/>
              </a:spcBef>
              <a:spcAft>
                <a:spcPct val="0"/>
              </a:spcAft>
              <a:tabLst>
                <a:tab pos="396875" algn="l"/>
                <a:tab pos="647700" algn="l"/>
                <a:tab pos="936625" algn="l"/>
                <a:tab pos="1223963" algn="l"/>
                <a:tab pos="1511300" algn="l"/>
              </a:tabLst>
            </a:pPr>
            <a:r>
              <a:rPr lang="he-IL" sz="2000" dirty="0" smtClean="0">
                <a:latin typeface="David" pitchFamily="34" charset="-79"/>
                <a:cs typeface="David" pitchFamily="34" charset="-79"/>
              </a:rPr>
              <a:t>	(ד)	אין בהוראות סעיף זה כדי לגרוע מסמכות בית המשפט לתת סעד זמני אחר לפי תקנות סדר הדין האזרחי, </a:t>
            </a:r>
            <a:r>
              <a:rPr lang="he-IL" sz="2000" dirty="0" err="1" smtClean="0">
                <a:latin typeface="David" pitchFamily="34" charset="-79"/>
                <a:cs typeface="David" pitchFamily="34" charset="-79"/>
              </a:rPr>
              <a:t>התשמ"ד</a:t>
            </a:r>
            <a:r>
              <a:rPr lang="he-IL" sz="2000" dirty="0" smtClean="0">
                <a:latin typeface="David" pitchFamily="34" charset="-79"/>
                <a:cs typeface="David" pitchFamily="34" charset="-79"/>
              </a:rPr>
              <a:t>-1984.</a:t>
            </a:r>
          </a:p>
          <a:p>
            <a:pPr algn="just" fontAlgn="base">
              <a:spcBef>
                <a:spcPct val="0"/>
              </a:spcBef>
              <a:spcAft>
                <a:spcPct val="0"/>
              </a:spcAft>
              <a:tabLst>
                <a:tab pos="396875" algn="l"/>
                <a:tab pos="647700" algn="l"/>
                <a:tab pos="936625" algn="l"/>
                <a:tab pos="1223963" algn="l"/>
                <a:tab pos="1511300" algn="l"/>
              </a:tabLst>
            </a:pPr>
            <a:r>
              <a:rPr lang="he-IL" sz="2000" b="1" dirty="0" smtClean="0">
                <a:latin typeface="David" pitchFamily="34" charset="-79"/>
                <a:cs typeface="David" pitchFamily="34" charset="-79"/>
              </a:rPr>
              <a:t>חידוש בחוק החדש: סעדים זמניים קצובים בזמן ויהיו בתוקף רק לתקופה של עד 30 ימים, למעט במקרים בהם בית המשפט יאריך את התוקף בעוד 30 ימים נוספים לכל היותר.</a:t>
            </a:r>
          </a:p>
          <a:p>
            <a:pPr lvl="0" fontAlgn="base">
              <a:spcBef>
                <a:spcPct val="0"/>
              </a:spcBef>
              <a:spcAft>
                <a:spcPct val="0"/>
              </a:spcAft>
              <a:tabLst>
                <a:tab pos="396875" algn="l"/>
                <a:tab pos="647700" algn="l"/>
                <a:tab pos="936625" algn="l"/>
                <a:tab pos="1223963" algn="l"/>
                <a:tab pos="1511300" algn="l"/>
              </a:tabLst>
            </a:pPr>
            <a:endParaRPr kumimoji="0" lang="he-IL" b="0" i="0" u="none" strike="noStrike" cap="none" normalizeH="0" baseline="0" dirty="0" smtClean="0">
              <a:ln>
                <a:noFill/>
              </a:ln>
              <a:solidFill>
                <a:schemeClr val="tx1"/>
              </a:solidFill>
              <a:effectLst/>
              <a:latin typeface="David" pitchFamily="34" charset="-79"/>
              <a:cs typeface="David" pitchFamily="34" charset="-79"/>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ChangeArrowheads="1"/>
          </p:cNvSpPr>
          <p:nvPr/>
        </p:nvSpPr>
        <p:spPr bwMode="auto">
          <a:xfrm>
            <a:off x="899592" y="1416240"/>
            <a:ext cx="7848872" cy="403187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800" b="1" i="0" strike="noStrike" cap="none" normalizeH="0" baseline="0" dirty="0" smtClean="0">
                <a:ln>
                  <a:noFill/>
                </a:ln>
                <a:solidFill>
                  <a:schemeClr val="tx1"/>
                </a:solidFill>
                <a:effectLst/>
                <a:latin typeface="David" pitchFamily="34" charset="-79"/>
                <a:ea typeface="Times New Roman" pitchFamily="18" charset="0"/>
                <a:cs typeface="David" pitchFamily="34" charset="-79"/>
              </a:rPr>
              <a:t>          </a:t>
            </a:r>
            <a:r>
              <a:rPr kumimoji="0" lang="he-IL" sz="2800" b="1" i="0" u="sng" strike="noStrike" cap="none" normalizeH="0" baseline="0" dirty="0" smtClean="0">
                <a:ln>
                  <a:noFill/>
                </a:ln>
                <a:solidFill>
                  <a:schemeClr val="tx1"/>
                </a:solidFill>
                <a:effectLst/>
                <a:latin typeface="David" pitchFamily="34" charset="-79"/>
                <a:ea typeface="Times New Roman" pitchFamily="18" charset="0"/>
                <a:cs typeface="David" pitchFamily="34" charset="-79"/>
              </a:rPr>
              <a:t>הקפאת</a:t>
            </a:r>
            <a:r>
              <a:rPr kumimoji="0" lang="he-IL" sz="2800" b="1" i="0" u="sng" strike="noStrike" cap="none" normalizeH="0" dirty="0" smtClean="0">
                <a:ln>
                  <a:noFill/>
                </a:ln>
                <a:solidFill>
                  <a:schemeClr val="tx1"/>
                </a:solidFill>
                <a:effectLst/>
                <a:latin typeface="David" pitchFamily="34" charset="-79"/>
                <a:ea typeface="Times New Roman" pitchFamily="18" charset="0"/>
                <a:cs typeface="David" pitchFamily="34" charset="-79"/>
              </a:rPr>
              <a:t> הליכים נגד צד שלישי (סעיף 30)</a:t>
            </a:r>
            <a:r>
              <a:rPr kumimoji="0" lang="he-IL" sz="28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a:t>
            </a:r>
          </a:p>
          <a:p>
            <a:pPr marL="0" marR="0" lvl="0" indent="0" algn="just"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הקפאת הליכים תחול רק על הליכים נגד התאגיד, ואולם רשאי בית המשפט, בנסיבות חריגות ומטעמים שיירשמו, להקפיא אחד או יותר מההליכים המנויים בסעיף 29 גם נגד מי שאינו התאגיד, ובכלל זה נושא משרה בתאגיד, בהתקיים כל אלה:</a:t>
            </a:r>
          </a:p>
          <a:p>
            <a:pPr marL="0" marR="0" lvl="0" indent="0" algn="just"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342900" marR="0" lvl="0" indent="-342900" algn="just" defTabSz="914400" rtl="1" eaLnBrk="0" fontAlgn="base" latinLnBrk="0" hangingPunct="0">
              <a:lnSpc>
                <a:spcPct val="100000"/>
              </a:lnSpc>
              <a:spcBef>
                <a:spcPct val="0"/>
              </a:spcBef>
              <a:spcAft>
                <a:spcPct val="0"/>
              </a:spcAft>
              <a:buClrTx/>
              <a:buSzTx/>
              <a:buFontTx/>
              <a:buAutoNum type="arabicParenBoth"/>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בית המשפט הורה בצו לפתיחת הליכים על הפעלת התאגיד לשם שיקומו הכלכלי והקפאת ההליכים נגד אותו אדם חיונית לשם השיקום;</a:t>
            </a:r>
          </a:p>
          <a:p>
            <a:pPr marL="342900" marR="0" lvl="0" indent="-342900" algn="just" defTabSz="914400" rtl="1" eaLnBrk="0" fontAlgn="base" latinLnBrk="0" hangingPunct="0">
              <a:lnSpc>
                <a:spcPct val="100000"/>
              </a:lnSpc>
              <a:spcBef>
                <a:spcPct val="0"/>
              </a:spcBef>
              <a:spcAft>
                <a:spcPct val="0"/>
              </a:spcAft>
              <a:buClrTx/>
              <a:buSzTx/>
              <a:buFontTx/>
              <a:buAutoNum type="arabicParenBoth"/>
              <a:tabLst>
                <a:tab pos="396875" algn="l"/>
                <a:tab pos="647700" algn="l"/>
                <a:tab pos="936625" algn="l"/>
                <a:tab pos="1223963" algn="l"/>
                <a:tab pos="1511300" algn="l"/>
                <a:tab pos="3975100" algn="r"/>
              </a:tabLst>
            </a:pPr>
            <a:endPar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endParaRPr>
          </a:p>
          <a:p>
            <a:pPr marL="342900" marR="0" lvl="0" indent="-342900" algn="just" defTabSz="914400" rtl="1" eaLnBrk="0" fontAlgn="base" latinLnBrk="0" hangingPunct="0">
              <a:lnSpc>
                <a:spcPct val="100000"/>
              </a:lnSpc>
              <a:spcBef>
                <a:spcPct val="0"/>
              </a:spcBef>
              <a:spcAft>
                <a:spcPct val="0"/>
              </a:spcAft>
              <a:buClrTx/>
              <a:buSzTx/>
              <a:buFontTx/>
              <a:buAutoNum type="arabicParenBoth"/>
              <a:tabLst>
                <a:tab pos="396875" algn="l"/>
                <a:tab pos="647700" algn="l"/>
                <a:tab pos="936625" algn="l"/>
                <a:tab pos="1223963" algn="l"/>
                <a:tab pos="1511300" algn="l"/>
                <a:tab pos="3975100" algn="r"/>
              </a:tabLst>
            </a:pPr>
            <a:r>
              <a:rPr lang="he-IL" sz="2000" dirty="0" smtClean="0">
                <a:latin typeface="David" pitchFamily="34" charset="-79"/>
                <a:ea typeface="Times New Roman" pitchFamily="18" charset="0"/>
                <a:cs typeface="David" pitchFamily="34" charset="-79"/>
              </a:rPr>
              <a:t>	</a:t>
            </a: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ההליכים נגד אותו אדם נובעים מפעילותו בתאגיד או מהחובות שבהם חב התאגיד.</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539552" y="785683"/>
            <a:ext cx="8208912" cy="4893647"/>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tabLst>
                <a:tab pos="396875" algn="l"/>
                <a:tab pos="647700" algn="l"/>
                <a:tab pos="936625" algn="l"/>
                <a:tab pos="1223963" algn="l"/>
                <a:tab pos="1511300" algn="l"/>
                <a:tab pos="3975100" algn="r"/>
              </a:tabLst>
            </a:pPr>
            <a:r>
              <a:rPr lang="he-IL" sz="2400" b="1" u="sng" dirty="0" smtClean="0">
                <a:latin typeface="David" pitchFamily="34" charset="-79"/>
                <a:cs typeface="David" pitchFamily="34" charset="-79"/>
              </a:rPr>
              <a:t>פרק ד': תוכנו של צו לפתיחת הליכים ותוצאותיו</a:t>
            </a:r>
          </a:p>
          <a:p>
            <a:pPr lvl="0" algn="ctr" fontAlgn="base">
              <a:spcBef>
                <a:spcPct val="0"/>
              </a:spcBef>
              <a:spcAft>
                <a:spcPct val="0"/>
              </a:spcAft>
              <a:tabLst>
                <a:tab pos="396875" algn="l"/>
                <a:tab pos="647700" algn="l"/>
                <a:tab pos="936625" algn="l"/>
                <a:tab pos="1223963" algn="l"/>
                <a:tab pos="1511300" algn="l"/>
                <a:tab pos="3975100" algn="r"/>
              </a:tabLst>
            </a:pPr>
            <a:endParaRPr lang="he-IL" sz="2000" b="1" dirty="0" smtClean="0">
              <a:latin typeface="David" pitchFamily="34" charset="-79"/>
              <a:cs typeface="David" pitchFamily="34" charset="-79"/>
            </a:endParaRPr>
          </a:p>
          <a:p>
            <a:pPr lvl="0" algn="just" fontAlgn="base">
              <a:spcBef>
                <a:spcPct val="0"/>
              </a:spcBef>
              <a:spcAft>
                <a:spcPct val="0"/>
              </a:spcAft>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23. (א) בצו לפתיחת הליכים יורה בית המשפט על אחד מאלה:</a:t>
            </a:r>
          </a:p>
          <a:p>
            <a:pPr lvl="0" algn="just" fontAlgn="base">
              <a:spcBef>
                <a:spcPct val="0"/>
              </a:spcBef>
              <a:spcAft>
                <a:spcPct val="0"/>
              </a:spcAft>
              <a:tabLst>
                <a:tab pos="396875" algn="l"/>
                <a:tab pos="647700" algn="l"/>
                <a:tab pos="936625" algn="l"/>
                <a:tab pos="1223963" algn="l"/>
                <a:tab pos="1511300" algn="l"/>
                <a:tab pos="3975100" algn="r"/>
              </a:tabLst>
            </a:pP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(1)	הפעלת התאגיד לשם שיקומו הכלכלי – אם שוכנע כי מתקיימים כל אלה:</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(א)	יש </a:t>
            </a:r>
            <a:r>
              <a:rPr kumimoji="0" lang="he-IL" sz="2000" b="1"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סיכוי סביר לשיקומו הכלכלי </a:t>
            </a: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של התאגיד;</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(ב)	</a:t>
            </a:r>
            <a:r>
              <a:rPr kumimoji="0" lang="he-IL" sz="2000" b="1"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אין </a:t>
            </a:r>
            <a:r>
              <a:rPr kumimoji="0" lang="he-IL" sz="200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חשש</a:t>
            </a: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סביר שהפעלת התאגיד </a:t>
            </a:r>
            <a:r>
              <a:rPr kumimoji="0" lang="he-IL" sz="2000" b="1"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תפגע בנושים</a:t>
            </a: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(ג)	יש </a:t>
            </a:r>
            <a:r>
              <a:rPr kumimoji="0" lang="he-IL" sz="2000" b="1"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אמצעים למימון</a:t>
            </a: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ההוצאות הכרוכות בהפעלת התאגיד;</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a:t>
            </a: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(2)	פירוק התאגיד – אם מצא כי לא מתקיים אחד התנאים האמורים בפסקה (1).</a:t>
            </a: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(ב) 	הפעלת התאגיד תהיה לתקופה שאינה עולה על תשעה חודשים, כפי שיורה בית המשפט; בית המשפט רשאי להאריך את התקופה האמורה לתקופות נוספות שלא יעלו על שלושה חודשים כל אחת, אם מצא כי ההארכה נדרשת לשם הכנת התכנית לשיקום כלכלי או מכירת פעילותו העסקית של התאגיד.</a:t>
            </a:r>
            <a:endParaRPr kumimoji="0" lang="he-IL" sz="2000" b="0" i="0" u="none" strike="noStrike" cap="none" normalizeH="0" baseline="0" dirty="0" smtClean="0">
              <a:ln>
                <a:noFill/>
              </a:ln>
              <a:solidFill>
                <a:schemeClr val="tx1"/>
              </a:solidFill>
              <a:effectLst/>
              <a:latin typeface="David" pitchFamily="34" charset="-79"/>
              <a:cs typeface="David" pitchFamily="34" charset="-79"/>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395536" y="96616"/>
            <a:ext cx="8280920" cy="606319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400" b="1" i="0" u="sng" strike="noStrike" cap="none" normalizeH="0" baseline="0" dirty="0" smtClean="0">
                <a:ln>
                  <a:noFill/>
                </a:ln>
                <a:solidFill>
                  <a:schemeClr val="tx1"/>
                </a:solidFill>
                <a:effectLst/>
                <a:latin typeface="David" pitchFamily="34" charset="-79"/>
                <a:ea typeface="Times New Roman" pitchFamily="18" charset="0"/>
                <a:cs typeface="David" pitchFamily="34" charset="-79"/>
              </a:rPr>
              <a:t>מינוי</a:t>
            </a:r>
            <a:r>
              <a:rPr kumimoji="0" lang="he-IL" sz="2400" b="1" i="0" u="sng" strike="noStrike" cap="none" normalizeH="0" dirty="0" smtClean="0">
                <a:ln>
                  <a:noFill/>
                </a:ln>
                <a:solidFill>
                  <a:schemeClr val="tx1"/>
                </a:solidFill>
                <a:effectLst/>
                <a:latin typeface="David" pitchFamily="34" charset="-79"/>
                <a:ea typeface="Times New Roman" pitchFamily="18" charset="0"/>
                <a:cs typeface="David" pitchFamily="34" charset="-79"/>
              </a:rPr>
              <a:t> נאמן (</a:t>
            </a:r>
            <a:r>
              <a:rPr lang="he-IL" sz="2400" b="1" u="sng" baseline="0" dirty="0" smtClean="0">
                <a:latin typeface="David" pitchFamily="34" charset="-79"/>
                <a:ea typeface="Times New Roman" pitchFamily="18" charset="0"/>
                <a:cs typeface="David" pitchFamily="34" charset="-79"/>
              </a:rPr>
              <a:t>סעיף</a:t>
            </a:r>
            <a:r>
              <a:rPr lang="he-IL" sz="2400" b="1" u="sng" dirty="0" smtClean="0">
                <a:latin typeface="David" pitchFamily="34" charset="-79"/>
                <a:ea typeface="Times New Roman" pitchFamily="18" charset="0"/>
                <a:cs typeface="David" pitchFamily="34" charset="-79"/>
              </a:rPr>
              <a:t> 33)</a:t>
            </a:r>
          </a:p>
          <a:p>
            <a:pPr marL="0" marR="0" lvl="0" indent="0" algn="ctr"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he-IL" sz="2400" b="1" i="0" u="none" strike="noStrike" cap="none" normalizeH="0" baseline="0" dirty="0" smtClean="0">
              <a:ln>
                <a:noFill/>
              </a:ln>
              <a:solidFill>
                <a:schemeClr val="tx1"/>
              </a:solidFill>
              <a:effectLst/>
              <a:latin typeface="David" pitchFamily="34" charset="-79"/>
              <a:ea typeface="Times New Roman" pitchFamily="18" charset="0"/>
              <a:cs typeface="David" pitchFamily="34" charset="-79"/>
            </a:endParaRPr>
          </a:p>
          <a:p>
            <a:pPr algn="just" eaLnBrk="0" fontAlgn="base" hangingPunct="0">
              <a:spcBef>
                <a:spcPct val="0"/>
              </a:spcBef>
              <a:spcAft>
                <a:spcPct val="0"/>
              </a:spcAft>
              <a:tabLst>
                <a:tab pos="396875" algn="l"/>
                <a:tab pos="647700" algn="l"/>
                <a:tab pos="936625" algn="l"/>
                <a:tab pos="1223963" algn="l"/>
                <a:tab pos="1511300" algn="l"/>
                <a:tab pos="3975100" algn="r"/>
              </a:tabLst>
            </a:pPr>
            <a:r>
              <a:rPr lang="he-IL" dirty="0" smtClean="0">
                <a:latin typeface="David" pitchFamily="34" charset="-79"/>
                <a:ea typeface="Times New Roman" pitchFamily="18" charset="0"/>
                <a:cs typeface="David" pitchFamily="34" charset="-79"/>
              </a:rPr>
              <a:t>	</a:t>
            </a:r>
            <a:r>
              <a:rPr lang="he-IL" sz="2000" dirty="0" smtClean="0">
                <a:latin typeface="David" pitchFamily="34" charset="-79"/>
                <a:ea typeface="Times New Roman" pitchFamily="18" charset="0"/>
                <a:cs typeface="David" pitchFamily="34" charset="-79"/>
              </a:rPr>
              <a:t>(א) 	בית המשפט ימנה נאמן ליישום הליכי חדלות הפירעון עם מתן הצו לפתיחת הליכים.</a:t>
            </a:r>
          </a:p>
          <a:p>
            <a:pPr algn="just" eaLnBrk="0" fontAlgn="base" hangingPunct="0">
              <a:spcBef>
                <a:spcPct val="0"/>
              </a:spcBef>
              <a:spcAft>
                <a:spcPct val="0"/>
              </a:spcAft>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(ב)	 הנאמן ימונה מתוך רשימת הנאמנים שגובשה לפי סעיף 37 (בסימן זה – רשימת הנאמנים) או לפי סעיפים 35 או 36.</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(ג) 	הממונה ימליץ לבית המשפט על כמה מועמדים לתפקיד הנאמן, שמספרם לא יפחת משלושה ולא יעלה על חמישה, מתוך רשימת הנאמנים; הממונה יבחר את המעמדים שעליהם ימליץ על פי אמות מידה שוויוניות שיגבש ויפרסם באתר האינטרנט שלו; התאגיד וכל נושה רשאים להציע לבית המשפט מועמדים נוספים לתפקיד הנאמן מתוך רשימת הנאמנים; ואולם אם מינה בית המשפט נאמן שלא הומלץ על ידי הממונה, יתייחס לכך בהחלטתו.</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(ד)	בית המשפט לא ימנה לנאמן מי שעלול להימצא במצב של ניגוד עניינים בין תפקידו כנאמן לבין עניין אישי או תפקיד אחר שלו או של קרובו או של אדם אחר שיש לו עמו קשרים אישיים או כלכליים, ובכלל זה ניגוד עניינים הנובע מהתחייבות שנתן הנאמן לבעל עניין או לבא כוח של בעל עניין בהליכי חדלות הפירעון.</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(ה)	בית המשפט רשאי למנות כמה נאמנים אם מצא כי הדבר דרוש בשל טעמים מיוחדים שיירשמו הנוגעים למורכבות ההליך.</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	(ו)	הממונה יפרסם, באופן שוטף, באתר האינטרנט שלו, את רשימת הנאמנים שעליהם המליץ, ומיהו הנאמן שנבחר בכל הליך.</a:t>
            </a:r>
            <a:endParaRPr kumimoji="0" lang="he-IL" sz="2000" b="0" i="0" u="none" strike="noStrike" cap="none" normalizeH="0" baseline="0" dirty="0" smtClean="0">
              <a:ln>
                <a:noFill/>
              </a:ln>
              <a:solidFill>
                <a:schemeClr val="tx1"/>
              </a:solidFill>
              <a:effectLst/>
              <a:latin typeface="David" pitchFamily="34" charset="-79"/>
              <a:cs typeface="David" pitchFamily="34" charset="-79"/>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971600" y="476672"/>
            <a:ext cx="7488832" cy="563231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he-IL" sz="2000" b="1" u="sng" dirty="0" smtClean="0">
                <a:latin typeface="David" pitchFamily="34" charset="-79"/>
                <a:cs typeface="David" pitchFamily="34" charset="-79"/>
              </a:rPr>
              <a:t>פעולות בנכסי התאגיד בתקופת ההפעלה – אשראי חדש (סעיף 65)</a:t>
            </a:r>
          </a:p>
          <a:p>
            <a:pPr algn="just"/>
            <a:endParaRPr lang="he-IL" sz="2000" b="1" dirty="0" smtClean="0">
              <a:latin typeface="David" pitchFamily="34" charset="-79"/>
              <a:cs typeface="David" pitchFamily="34" charset="-79"/>
            </a:endParaRPr>
          </a:p>
          <a:p>
            <a:pPr algn="just"/>
            <a:r>
              <a:rPr lang="he-IL" sz="2000" b="1" dirty="0" smtClean="0">
                <a:latin typeface="David" pitchFamily="34" charset="-79"/>
                <a:cs typeface="David" pitchFamily="34" charset="-79"/>
              </a:rPr>
              <a:t>מימון ההליך: </a:t>
            </a:r>
            <a:r>
              <a:rPr lang="he-IL" sz="2000" dirty="0" smtClean="0">
                <a:latin typeface="David" pitchFamily="34" charset="-79"/>
                <a:cs typeface="David" pitchFamily="34" charset="-79"/>
              </a:rPr>
              <a:t>הנאמן רשאי, באישור בית המשפט, להתקשר בהסכם לקבלת אשראי חדש ולקבוע מסגרת אשראי שהנאמן יהיה רשאי ליטול לשם מימון הפעילות. אשראי חדש זה יזכה לעדיפות ומעמדו יהא כשל הוצאות חדלות פירעון.</a:t>
            </a:r>
          </a:p>
          <a:p>
            <a:pPr algn="just"/>
            <a:r>
              <a:rPr lang="he-IL" sz="2000" b="1" dirty="0" smtClean="0">
                <a:latin typeface="David" pitchFamily="34" charset="-79"/>
                <a:cs typeface="David" pitchFamily="34" charset="-79"/>
              </a:rPr>
              <a:t>יצירת שעבוד בדרגה נחותה להבטחת האשראי החדש: </a:t>
            </a:r>
            <a:r>
              <a:rPr lang="he-IL" sz="2000" dirty="0" smtClean="0">
                <a:latin typeface="David" pitchFamily="34" charset="-79"/>
                <a:cs typeface="David" pitchFamily="34" charset="-79"/>
              </a:rPr>
              <a:t>במקרים בהם מתן העדיפות כאמור אינו מספק לצורך קבלת האשראי, הנאמן יהיה רשאי, באישור בית המשפט, ליטול אשראי חדש שפירעונו יובטח בשעבוד על נכס מנכסי קופת הנשייה שאינו משועבד או בשעבוד נדחה בדרגה על נכס משועבד.</a:t>
            </a:r>
          </a:p>
          <a:p>
            <a:pPr algn="just"/>
            <a:r>
              <a:rPr lang="he-IL" sz="2000" b="1" dirty="0" smtClean="0">
                <a:latin typeface="David" pitchFamily="34" charset="-79"/>
                <a:cs typeface="David" pitchFamily="34" charset="-79"/>
              </a:rPr>
              <a:t>יצירת שעבוד בדרגה שווה להבטחת האשראי החדש: </a:t>
            </a:r>
            <a:r>
              <a:rPr lang="he-IL" sz="2000" dirty="0" smtClean="0">
                <a:latin typeface="David" pitchFamily="34" charset="-79"/>
                <a:cs typeface="David" pitchFamily="34" charset="-79"/>
              </a:rPr>
              <a:t>אם לא ניתן לקבל אשראי כנגד שעבוד כאמור לעיל, וקבלת האשראי חיונית לשיקומו הכלכלי של התאגיד - הנאמן יהיה רשאי, באישור בית המשפט, ליטול אשראי חדש שפירעונו יובטח בשעבוד על נכס משועבד באותה דרגה, ובלבד שתינתן לבעל השעבוד הגנה הולמת.</a:t>
            </a:r>
          </a:p>
          <a:p>
            <a:pPr algn="just"/>
            <a:r>
              <a:rPr lang="he-IL" sz="2000" u="sng" dirty="0" smtClean="0">
                <a:latin typeface="David" pitchFamily="34" charset="-79"/>
                <a:cs typeface="David" pitchFamily="34" charset="-79"/>
              </a:rPr>
              <a:t>הערה</a:t>
            </a:r>
            <a:r>
              <a:rPr lang="he-IL" sz="2000" dirty="0" smtClean="0">
                <a:latin typeface="David" pitchFamily="34" charset="-79"/>
                <a:cs typeface="David" pitchFamily="34" charset="-79"/>
              </a:rPr>
              <a:t>: על פי הנוסח הקודם (סעיף 350 </a:t>
            </a:r>
            <a:r>
              <a:rPr lang="he-IL" sz="2000" dirty="0" err="1" smtClean="0">
                <a:latin typeface="David" pitchFamily="34" charset="-79"/>
                <a:cs typeface="David" pitchFamily="34" charset="-79"/>
              </a:rPr>
              <a:t>יב</a:t>
            </a:r>
            <a:r>
              <a:rPr lang="he-IL" sz="2000" dirty="0" smtClean="0">
                <a:latin typeface="David" pitchFamily="34" charset="-79"/>
                <a:cs typeface="David" pitchFamily="34" charset="-79"/>
              </a:rPr>
              <a:t> לחוק החברות) הנאמן היה רשאי, באישור בית המשפט, ליטול אשראי חדש שפירעונו יובטח בשעבוד על נכס משועבד גם בדרגת עדיפות גבוהה מהשעבוד הקיים.</a:t>
            </a:r>
            <a:endParaRPr lang="he-IL" sz="2000" dirty="0">
              <a:latin typeface="David" pitchFamily="34" charset="-79"/>
              <a:cs typeface="David" pitchFamily="34" charset="-79"/>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0" name="Rectangle 32"/>
          <p:cNvSpPr>
            <a:spLocks noChangeArrowheads="1"/>
          </p:cNvSpPr>
          <p:nvPr/>
        </p:nvSpPr>
        <p:spPr bwMode="auto">
          <a:xfrm>
            <a:off x="611560" y="368916"/>
            <a:ext cx="7704856" cy="5109091"/>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tabLst>
                <a:tab pos="396875" algn="l"/>
                <a:tab pos="647700" algn="l"/>
                <a:tab pos="936625" algn="l"/>
                <a:tab pos="1223963" algn="l"/>
                <a:tab pos="1511300" algn="l"/>
                <a:tab pos="3975100" algn="r"/>
              </a:tabLst>
            </a:pPr>
            <a:r>
              <a:rPr lang="he-IL" sz="2400" b="1" u="sng" dirty="0" smtClean="0">
                <a:latin typeface="David" pitchFamily="34" charset="-79"/>
                <a:cs typeface="David" pitchFamily="34" charset="-79"/>
              </a:rPr>
              <a:t>סימן ג': תכנית לשיקום כלכלי</a:t>
            </a:r>
            <a:endParaRPr lang="en-US" sz="2400" b="1" u="sng" dirty="0" smtClean="0">
              <a:latin typeface="David" pitchFamily="34" charset="-79"/>
              <a:cs typeface="David" pitchFamily="34" charset="-79"/>
            </a:endParaRPr>
          </a:p>
          <a:p>
            <a:pPr lvl="0" algn="ctr" fontAlgn="base">
              <a:spcBef>
                <a:spcPct val="0"/>
              </a:spcBef>
              <a:spcAft>
                <a:spcPct val="0"/>
              </a:spcAft>
              <a:tabLst>
                <a:tab pos="396875" algn="l"/>
                <a:tab pos="647700" algn="l"/>
                <a:tab pos="936625" algn="l"/>
                <a:tab pos="1223963" algn="l"/>
                <a:tab pos="1511300" algn="l"/>
                <a:tab pos="3975100" algn="r"/>
              </a:tabLst>
            </a:pPr>
            <a:r>
              <a:rPr lang="he-IL" sz="2400" b="1" dirty="0" smtClean="0">
                <a:latin typeface="David" pitchFamily="34" charset="-79"/>
                <a:cs typeface="David" pitchFamily="34" charset="-79"/>
              </a:rPr>
              <a:t>הכנת תכנית לשיקום כלכלי בידי הנאמן</a:t>
            </a:r>
            <a:endParaRPr kumimoji="0" lang="he-IL" sz="2400" b="1" i="0" u="none" strike="noStrike" cap="none" normalizeH="0" baseline="0" dirty="0" smtClean="0">
              <a:ln>
                <a:noFill/>
              </a:ln>
              <a:solidFill>
                <a:schemeClr val="tx1"/>
              </a:solidFill>
              <a:effectLst/>
              <a:latin typeface="David" pitchFamily="34" charset="-79"/>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r>
              <a:rPr kumimoji="0" lang="he-IL" sz="2000" b="0" i="0" u="none" strike="noStrike" cap="none" normalizeH="0" baseline="0" dirty="0" smtClean="0">
                <a:ln>
                  <a:noFill/>
                </a:ln>
                <a:solidFill>
                  <a:schemeClr val="tx1"/>
                </a:solidFill>
                <a:effectLst/>
                <a:latin typeface="David" pitchFamily="34" charset="-79"/>
                <a:ea typeface="Times New Roman" pitchFamily="18" charset="0"/>
                <a:cs typeface="David" pitchFamily="34" charset="-79"/>
              </a:rPr>
              <a:t>80. בשיקום כלכלי של תאגיד הנעשה באמצעות תכנית לשיקום כלכלי יפעל הנאמן, במקביל להפעלת התאגיד, להכנת התכנית ולאישורה בידי הנושים, בידי חברי התאגיד ככל שאישורם נדרש, ובידי בית המשפט, והכול בהתאם להוראות סימן זה.</a:t>
            </a:r>
          </a:p>
          <a:p>
            <a:endParaRPr lang="he-IL" sz="2000" dirty="0" smtClean="0">
              <a:latin typeface="David" pitchFamily="34" charset="-79"/>
              <a:cs typeface="David" pitchFamily="34" charset="-79"/>
            </a:endParaRPr>
          </a:p>
          <a:p>
            <a:r>
              <a:rPr lang="he-IL" sz="2000" dirty="0" smtClean="0">
                <a:latin typeface="David" pitchFamily="34" charset="-79"/>
                <a:cs typeface="David" pitchFamily="34" charset="-79"/>
              </a:rPr>
              <a:t>      (א)	לשם גיבוש הצעות לתכנית לשיקום כלכלי רשאי הנאמן, בין השאר, לנהל משא ומתן עם הנושים ועם כל בעל עניין אחר בהליכי חדלות הפירעון, וכן לפנות לכל אדם בבקשה להציע הצעה לתכנית או לפרסם לציבור הזמנה להציע הצעות כאמור.</a:t>
            </a:r>
            <a:endParaRPr lang="en-US" sz="2000" dirty="0" smtClean="0">
              <a:latin typeface="David" pitchFamily="34" charset="-79"/>
              <a:cs typeface="David" pitchFamily="34" charset="-79"/>
            </a:endParaRPr>
          </a:p>
          <a:p>
            <a:endParaRPr lang="he-IL" sz="2000" dirty="0" smtClean="0">
              <a:latin typeface="David" pitchFamily="34" charset="-79"/>
              <a:cs typeface="David" pitchFamily="34" charset="-79"/>
            </a:endParaRPr>
          </a:p>
          <a:p>
            <a:r>
              <a:rPr lang="he-IL" sz="2000" dirty="0" smtClean="0">
                <a:latin typeface="David" pitchFamily="34" charset="-79"/>
                <a:cs typeface="David" pitchFamily="34" charset="-79"/>
              </a:rPr>
              <a:t>      (ב)	בגיבוש ההצעות לתכנית לשיקום הכלכלי יביא הנאמן בחשבון, בין השאר, את התביעות הצפויות מהמוסד לביטוח לאומי בשל תשלום גמלאות לפי פרק ח' לחוק הביטוח הלאומי.</a:t>
            </a:r>
            <a:endParaRPr lang="en-US" sz="2000" dirty="0" smtClean="0">
              <a:latin typeface="David" pitchFamily="34" charset="-79"/>
              <a:cs typeface="David" pitchFamily="34" charset="-79"/>
            </a:endParaRPr>
          </a:p>
          <a:p>
            <a:pPr marL="0" marR="0" lvl="0" indent="0" algn="just" defTabSz="914400" rtl="1" eaLnBrk="1" fontAlgn="base" latinLnBrk="0" hangingPunct="1">
              <a:lnSpc>
                <a:spcPct val="100000"/>
              </a:lnSpc>
              <a:spcBef>
                <a:spcPct val="0"/>
              </a:spcBef>
              <a:spcAft>
                <a:spcPct val="0"/>
              </a:spcAft>
              <a:buClrTx/>
              <a:buSzTx/>
              <a:buFontTx/>
              <a:buNone/>
              <a:tabLst>
                <a:tab pos="396875" algn="l"/>
                <a:tab pos="647700" algn="l"/>
                <a:tab pos="936625" algn="l"/>
                <a:tab pos="1223963" algn="l"/>
                <a:tab pos="1511300" algn="l"/>
                <a:tab pos="3975100" algn="r"/>
              </a:tabLst>
            </a:pPr>
            <a:endParaRPr kumimoji="0" lang="he-IL"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p:txBody>
          <a:bodyPr>
            <a:normAutofit fontScale="62500" lnSpcReduction="20000"/>
          </a:bodyPr>
          <a:lstStyle/>
          <a:p>
            <a:pPr>
              <a:buNone/>
            </a:pPr>
            <a:r>
              <a:rPr lang="he-IL" sz="2900" b="1" dirty="0" smtClean="0">
                <a:latin typeface="David" pitchFamily="34" charset="-79"/>
                <a:cs typeface="David" pitchFamily="34" charset="-79"/>
              </a:rPr>
              <a:t>שמירה על החיים הגוף, והכבוד</a:t>
            </a:r>
            <a:endParaRPr lang="he-IL" sz="2900" dirty="0" smtClean="0">
              <a:latin typeface="David" pitchFamily="34" charset="-79"/>
              <a:cs typeface="David" pitchFamily="34" charset="-79"/>
            </a:endParaRPr>
          </a:p>
          <a:p>
            <a:pPr>
              <a:buNone/>
            </a:pPr>
            <a:r>
              <a:rPr lang="he-IL" sz="2900" dirty="0" smtClean="0">
                <a:latin typeface="David" pitchFamily="34" charset="-79"/>
                <a:cs typeface="David" pitchFamily="34" charset="-79"/>
              </a:rPr>
              <a:t>2.    אין פוגעים בחייו, בגופו, או בכבודו של אדם באשר הוא אדם.</a:t>
            </a:r>
          </a:p>
          <a:p>
            <a:pPr>
              <a:buNone/>
            </a:pPr>
            <a:r>
              <a:rPr lang="he-IL" sz="2900" b="1" dirty="0" smtClean="0">
                <a:latin typeface="David" pitchFamily="34" charset="-79"/>
                <a:cs typeface="David" pitchFamily="34" charset="-79"/>
              </a:rPr>
              <a:t>שמירה על </a:t>
            </a:r>
            <a:r>
              <a:rPr lang="he-IL" sz="2900" b="1" dirty="0" err="1" smtClean="0">
                <a:latin typeface="David" pitchFamily="34" charset="-79"/>
                <a:cs typeface="David" pitchFamily="34" charset="-79"/>
              </a:rPr>
              <a:t>הקנין</a:t>
            </a:r>
            <a:endParaRPr lang="he-IL" sz="2900" dirty="0" smtClean="0">
              <a:latin typeface="David" pitchFamily="34" charset="-79"/>
              <a:cs typeface="David" pitchFamily="34" charset="-79"/>
            </a:endParaRPr>
          </a:p>
          <a:p>
            <a:pPr>
              <a:buNone/>
            </a:pPr>
            <a:r>
              <a:rPr lang="he-IL" sz="2900" dirty="0" smtClean="0">
                <a:latin typeface="David" pitchFamily="34" charset="-79"/>
                <a:cs typeface="David" pitchFamily="34" charset="-79"/>
              </a:rPr>
              <a:t>3.    אין פוגעים בקנינו של אדם.</a:t>
            </a:r>
          </a:p>
          <a:p>
            <a:pPr>
              <a:buNone/>
            </a:pPr>
            <a:r>
              <a:rPr lang="he-IL" sz="2900" b="1" dirty="0" smtClean="0">
                <a:latin typeface="David" pitchFamily="34" charset="-79"/>
                <a:cs typeface="David" pitchFamily="34" charset="-79"/>
              </a:rPr>
              <a:t>הגנה על החיים, הגוף והכבוד</a:t>
            </a:r>
            <a:endParaRPr lang="he-IL" sz="2900" dirty="0" smtClean="0">
              <a:latin typeface="David" pitchFamily="34" charset="-79"/>
              <a:cs typeface="David" pitchFamily="34" charset="-79"/>
            </a:endParaRPr>
          </a:p>
          <a:p>
            <a:pPr>
              <a:buNone/>
            </a:pPr>
            <a:r>
              <a:rPr lang="he-IL" sz="2900" dirty="0" smtClean="0">
                <a:latin typeface="David" pitchFamily="34" charset="-79"/>
                <a:cs typeface="David" pitchFamily="34" charset="-79"/>
              </a:rPr>
              <a:t>4.    כל אדם זכאי להגנה על חייו, על גופו ועל כבודו.</a:t>
            </a:r>
          </a:p>
          <a:p>
            <a:pPr>
              <a:buNone/>
            </a:pPr>
            <a:r>
              <a:rPr lang="he-IL" sz="2900" b="1" dirty="0" smtClean="0">
                <a:latin typeface="David" pitchFamily="34" charset="-79"/>
                <a:cs typeface="David" pitchFamily="34" charset="-79"/>
              </a:rPr>
              <a:t>חירות אישית</a:t>
            </a:r>
            <a:endParaRPr lang="he-IL" sz="2900" dirty="0" smtClean="0">
              <a:latin typeface="David" pitchFamily="34" charset="-79"/>
              <a:cs typeface="David" pitchFamily="34" charset="-79"/>
            </a:endParaRPr>
          </a:p>
          <a:p>
            <a:pPr>
              <a:buNone/>
            </a:pPr>
            <a:r>
              <a:rPr lang="he-IL" sz="2900" dirty="0" smtClean="0">
                <a:latin typeface="David" pitchFamily="34" charset="-79"/>
                <a:cs typeface="David" pitchFamily="34" charset="-79"/>
              </a:rPr>
              <a:t>5.    אין נוטלים ואין מגבילים את חירותו של אדם במאסר, במעצר, בהסגרה או בכל דרך אחרת.</a:t>
            </a:r>
          </a:p>
          <a:p>
            <a:pPr>
              <a:buNone/>
            </a:pPr>
            <a:r>
              <a:rPr lang="he-IL" sz="2900" b="1" dirty="0" smtClean="0">
                <a:latin typeface="David" pitchFamily="34" charset="-79"/>
                <a:cs typeface="David" pitchFamily="34" charset="-79"/>
              </a:rPr>
              <a:t>יציאה מישראל וכניסה אליה</a:t>
            </a:r>
            <a:endParaRPr lang="he-IL" sz="2900" dirty="0" smtClean="0">
              <a:latin typeface="David" pitchFamily="34" charset="-79"/>
              <a:cs typeface="David" pitchFamily="34" charset="-79"/>
            </a:endParaRPr>
          </a:p>
          <a:p>
            <a:pPr>
              <a:buNone/>
            </a:pPr>
            <a:r>
              <a:rPr lang="he-IL" sz="2900" dirty="0" smtClean="0">
                <a:latin typeface="David" pitchFamily="34" charset="-79"/>
                <a:cs typeface="David" pitchFamily="34" charset="-79"/>
              </a:rPr>
              <a:t>6.    (א)  כל אדם חופשי לצאת מישראל.</a:t>
            </a:r>
          </a:p>
          <a:p>
            <a:pPr>
              <a:buNone/>
            </a:pPr>
            <a:r>
              <a:rPr lang="he-IL" sz="2900" dirty="0" smtClean="0">
                <a:latin typeface="David" pitchFamily="34" charset="-79"/>
                <a:cs typeface="David" pitchFamily="34" charset="-79"/>
              </a:rPr>
              <a:t>       (ב)  כל אזרח ישראלי הנמצא בחוץ לארץ זכאי להיכנס לישראל.</a:t>
            </a:r>
          </a:p>
          <a:p>
            <a:pPr>
              <a:buNone/>
            </a:pPr>
            <a:r>
              <a:rPr lang="he-IL" sz="2900" b="1" dirty="0" smtClean="0">
                <a:latin typeface="David" pitchFamily="34" charset="-79"/>
                <a:cs typeface="David" pitchFamily="34" charset="-79"/>
              </a:rPr>
              <a:t>פרטיות וצנעת הפרט</a:t>
            </a:r>
            <a:endParaRPr lang="he-IL" sz="2900" dirty="0" smtClean="0">
              <a:latin typeface="David" pitchFamily="34" charset="-79"/>
              <a:cs typeface="David" pitchFamily="34" charset="-79"/>
            </a:endParaRPr>
          </a:p>
          <a:p>
            <a:pPr>
              <a:buNone/>
            </a:pPr>
            <a:r>
              <a:rPr lang="he-IL" sz="2900" dirty="0" smtClean="0">
                <a:latin typeface="David" pitchFamily="34" charset="-79"/>
                <a:cs typeface="David" pitchFamily="34" charset="-79"/>
              </a:rPr>
              <a:t>7.    (א)  כל אדם זכאי לפרטיות ולצנעת חייו.</a:t>
            </a:r>
          </a:p>
          <a:p>
            <a:pPr>
              <a:buNone/>
            </a:pPr>
            <a:r>
              <a:rPr lang="he-IL" sz="2900" dirty="0" smtClean="0">
                <a:latin typeface="David" pitchFamily="34" charset="-79"/>
                <a:cs typeface="David" pitchFamily="34" charset="-79"/>
              </a:rPr>
              <a:t>       (ב)  אין נכנסים לרשות היחיד של אדם שלא בהסכמתו.</a:t>
            </a:r>
          </a:p>
          <a:p>
            <a:pPr>
              <a:buNone/>
            </a:pPr>
            <a:r>
              <a:rPr lang="he-IL" sz="2900" dirty="0" smtClean="0">
                <a:latin typeface="David" pitchFamily="34" charset="-79"/>
                <a:cs typeface="David" pitchFamily="34" charset="-79"/>
              </a:rPr>
              <a:t>       (ג)   אין עורכים חיפוש ברשות היחיד של אדם, על גופו, בגופו או בכליו.</a:t>
            </a:r>
          </a:p>
          <a:p>
            <a:pPr>
              <a:buNone/>
            </a:pPr>
            <a:r>
              <a:rPr lang="en-US" sz="2900" dirty="0" smtClean="0">
                <a:latin typeface="David" pitchFamily="34" charset="-79"/>
                <a:cs typeface="David" pitchFamily="34" charset="-79"/>
              </a:rPr>
              <a:t> </a:t>
            </a:r>
            <a:r>
              <a:rPr lang="he-IL" sz="2900" dirty="0" smtClean="0">
                <a:latin typeface="David" pitchFamily="34" charset="-79"/>
                <a:cs typeface="David" pitchFamily="34" charset="-79"/>
              </a:rPr>
              <a:t>      (ד)  אין פוגעים בסוד שיחו של אדם, בכתביו או ברשומותיו.</a:t>
            </a:r>
          </a:p>
          <a:p>
            <a:pPr>
              <a:buNone/>
            </a:pPr>
            <a:endParaRPr lang="he-IL" dirty="0"/>
          </a:p>
        </p:txBody>
      </p:sp>
      <p:sp>
        <p:nvSpPr>
          <p:cNvPr id="3" name="כותרת 2"/>
          <p:cNvSpPr>
            <a:spLocks noGrp="1"/>
          </p:cNvSpPr>
          <p:nvPr>
            <p:ph type="title"/>
          </p:nvPr>
        </p:nvSpPr>
        <p:spPr/>
        <p:txBody>
          <a:bodyPr/>
          <a:lstStyle/>
          <a:p>
            <a:pPr algn="ctr"/>
            <a:r>
              <a:rPr lang="he-IL" dirty="0" smtClean="0"/>
              <a:t>חוק יסוד: כבוד האדם וחירותו</a:t>
            </a:r>
            <a:endParaRPr lang="he-I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55576" y="889844"/>
            <a:ext cx="7920880" cy="501675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he-IL" sz="2000" b="1" u="sng" dirty="0" smtClean="0">
                <a:latin typeface="David" pitchFamily="34" charset="-79"/>
                <a:cs typeface="David" pitchFamily="34" charset="-79"/>
              </a:rPr>
              <a:t>תכנית לשיקום כלכלי (סעיפים 80-86)</a:t>
            </a:r>
          </a:p>
          <a:p>
            <a:endParaRPr lang="he-IL" sz="2000" dirty="0" smtClean="0">
              <a:latin typeface="David" pitchFamily="34" charset="-79"/>
              <a:cs typeface="David" pitchFamily="34" charset="-79"/>
            </a:endParaRPr>
          </a:p>
          <a:p>
            <a:pPr>
              <a:buFont typeface="Wingdings" pitchFamily="2" charset="2"/>
              <a:buChar char="v"/>
            </a:pPr>
            <a:r>
              <a:rPr lang="he-IL" sz="2000" dirty="0" smtClean="0">
                <a:latin typeface="David" pitchFamily="34" charset="-79"/>
                <a:cs typeface="David" pitchFamily="34" charset="-79"/>
              </a:rPr>
              <a:t>תכנית לשיקום כלכלי היא אחת מדרכי השיקום האפשריות על פי החוק החדש. </a:t>
            </a:r>
          </a:p>
          <a:p>
            <a:pPr>
              <a:buFont typeface="Wingdings" pitchFamily="2" charset="2"/>
              <a:buChar char="v"/>
            </a:pPr>
            <a:endParaRPr lang="he-IL" sz="2000" dirty="0" smtClean="0">
              <a:latin typeface="David" pitchFamily="34" charset="-79"/>
              <a:cs typeface="David" pitchFamily="34" charset="-79"/>
            </a:endParaRPr>
          </a:p>
          <a:p>
            <a:pPr>
              <a:buFont typeface="Wingdings" pitchFamily="2" charset="2"/>
              <a:buChar char="v"/>
            </a:pPr>
            <a:r>
              <a:rPr lang="he-IL" sz="2000" dirty="0" smtClean="0">
                <a:latin typeface="David" pitchFamily="34" charset="-79"/>
                <a:cs typeface="David" pitchFamily="34" charset="-79"/>
              </a:rPr>
              <a:t>הסמכות להגיש הצעה לתכנית שיקום כלכלי נתונה באופן בלעדי לנאמן. </a:t>
            </a:r>
          </a:p>
          <a:p>
            <a:pPr>
              <a:buFont typeface="Wingdings" pitchFamily="2" charset="2"/>
              <a:buChar char="v"/>
            </a:pPr>
            <a:endParaRPr lang="he-IL" sz="2000" dirty="0" smtClean="0">
              <a:latin typeface="David" pitchFamily="34" charset="-79"/>
              <a:cs typeface="David" pitchFamily="34" charset="-79"/>
            </a:endParaRPr>
          </a:p>
          <a:p>
            <a:pPr>
              <a:buFont typeface="Wingdings" pitchFamily="2" charset="2"/>
              <a:buChar char="v"/>
            </a:pPr>
            <a:r>
              <a:rPr lang="he-IL" sz="2000" dirty="0" smtClean="0">
                <a:latin typeface="David" pitchFamily="34" charset="-79"/>
                <a:cs typeface="David" pitchFamily="34" charset="-79"/>
              </a:rPr>
              <a:t>הצעה לתכנית לשיקום כלכלי תאושר בכל אחת מאסיפות הסוג בידי רוב המצביעים ובלבד שהמצביעים שתמכו בהצעה מחזיקים יחד בשלושה רבעים לפחות מכוח ההצבעה של כלל המצביעים באותה אסיפה.</a:t>
            </a:r>
          </a:p>
          <a:p>
            <a:pPr>
              <a:buFont typeface="Wingdings" pitchFamily="2" charset="2"/>
              <a:buChar char="v"/>
            </a:pPr>
            <a:endParaRPr lang="he-IL" sz="2000" dirty="0" smtClean="0">
              <a:latin typeface="David" pitchFamily="34" charset="-79"/>
              <a:cs typeface="David" pitchFamily="34" charset="-79"/>
            </a:endParaRPr>
          </a:p>
          <a:p>
            <a:pPr>
              <a:buFont typeface="Wingdings" pitchFamily="2" charset="2"/>
              <a:buChar char="v"/>
            </a:pPr>
            <a:r>
              <a:rPr lang="he-IL" sz="2000" dirty="0" smtClean="0">
                <a:latin typeface="David" pitchFamily="34" charset="-79"/>
                <a:cs typeface="David" pitchFamily="34" charset="-79"/>
              </a:rPr>
              <a:t> לאחר שנתקבל אישור על פי המנגנון האמור, יביא הנאמן את ההצעה לאישור בית המשפט אשר ישקול שיקולים הנוגעים להוגנות ההליך, וכן יהיה רשאי לשקול גם שיקולים נוספים, ובהם שיקולים הנוגעים לעובדי התאגיד או לטובת הציבור. </a:t>
            </a:r>
          </a:p>
          <a:p>
            <a:r>
              <a:rPr lang="he-IL" sz="2000" dirty="0" smtClean="0">
                <a:latin typeface="David" pitchFamily="34" charset="-79"/>
                <a:cs typeface="David" pitchFamily="34" charset="-79"/>
              </a:rPr>
              <a:t>במסגרת הדיונים על החוק הוסבר כי בית המשפט רשאי לשקול שיקולים "לבר-</a:t>
            </a:r>
            <a:r>
              <a:rPr lang="he-IL" sz="2000" dirty="0" err="1" smtClean="0">
                <a:latin typeface="David" pitchFamily="34" charset="-79"/>
                <a:cs typeface="David" pitchFamily="34" charset="-79"/>
              </a:rPr>
              <a:t>נשייתיים</a:t>
            </a:r>
            <a:r>
              <a:rPr lang="he-IL" sz="2000" dirty="0" smtClean="0">
                <a:latin typeface="David" pitchFamily="34" charset="-79"/>
                <a:cs typeface="David" pitchFamily="34" charset="-79"/>
              </a:rPr>
              <a:t>", ואף ניתנה דוגמה ביחס לאפשרות שיישקלו למשל שיקולים תעסוקתיים,</a:t>
            </a:r>
          </a:p>
          <a:p>
            <a:r>
              <a:rPr lang="he-IL" sz="2000" dirty="0" smtClean="0">
                <a:latin typeface="David" pitchFamily="34" charset="-79"/>
                <a:cs typeface="David" pitchFamily="34" charset="-79"/>
              </a:rPr>
              <a:t>כאשר מדובר על מפעל בדרום או בצפון הארץ. </a:t>
            </a:r>
            <a:endParaRPr lang="he-IL" dirty="0">
              <a:latin typeface="David" pitchFamily="34" charset="-79"/>
              <a:cs typeface="David" pitchFamily="34" charset="-79"/>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899592" y="404665"/>
            <a:ext cx="7488832" cy="6032421"/>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he-IL" sz="2400" b="1" u="sng" dirty="0" smtClean="0">
                <a:latin typeface="David" pitchFamily="34" charset="-79"/>
                <a:cs typeface="David" pitchFamily="34" charset="-79"/>
              </a:rPr>
              <a:t>חלק י': הסדר חוב שלא במסגרת צו לפתיחת הליכים </a:t>
            </a:r>
          </a:p>
          <a:p>
            <a:pPr algn="ctr"/>
            <a:r>
              <a:rPr lang="he-IL" sz="2400" b="1" dirty="0" smtClean="0">
                <a:latin typeface="David" pitchFamily="34" charset="-79"/>
                <a:cs typeface="David" pitchFamily="34" charset="-79"/>
              </a:rPr>
              <a:t>סעיפים 318-345</a:t>
            </a:r>
            <a:endParaRPr lang="en-US" sz="2400" dirty="0" smtClean="0">
              <a:latin typeface="David" pitchFamily="34" charset="-79"/>
              <a:cs typeface="David" pitchFamily="34" charset="-79"/>
            </a:endParaRPr>
          </a:p>
          <a:p>
            <a:endParaRPr lang="he-IL" dirty="0" smtClean="0">
              <a:latin typeface="David" pitchFamily="34" charset="-79"/>
              <a:cs typeface="David" pitchFamily="34" charset="-79"/>
            </a:endParaRPr>
          </a:p>
          <a:p>
            <a:pPr algn="just"/>
            <a:r>
              <a:rPr lang="he-IL" sz="2000" dirty="0" smtClean="0">
                <a:latin typeface="David" pitchFamily="34" charset="-79"/>
                <a:cs typeface="David" pitchFamily="34" charset="-79"/>
              </a:rPr>
              <a:t>חלק זה נועד להסדיר את ההליכים לגיבוש הסדרי חוב מחוץ לכותלי בית המשפט שלא במסגרת צו פתיחת הליכי חדלות פירעון.</a:t>
            </a:r>
          </a:p>
          <a:p>
            <a:pPr algn="just"/>
            <a:endParaRPr lang="he-IL" sz="2000" dirty="0" smtClean="0">
              <a:latin typeface="David" pitchFamily="34" charset="-79"/>
              <a:cs typeface="David" pitchFamily="34" charset="-79"/>
            </a:endParaRPr>
          </a:p>
          <a:p>
            <a:pPr algn="just"/>
            <a:r>
              <a:rPr lang="he-IL" sz="2000" dirty="0" smtClean="0">
                <a:latin typeface="David" pitchFamily="34" charset="-79"/>
                <a:cs typeface="David" pitchFamily="34" charset="-79"/>
              </a:rPr>
              <a:t>השינוי המשמעותי ביחס לדין הקיים הינו כי על פי הנוסח הישן של סעיף 350 לחוק החברות, כל פשרה או הסדר ייעשו בהתאם להוראות סעיף 350 לחוק החברות, וזאת בין אם מדובר בהסדר חוב ובין אם מדובר בפשרה או הסדר אחרים. </a:t>
            </a:r>
          </a:p>
          <a:p>
            <a:pPr algn="just"/>
            <a:endParaRPr lang="he-IL" sz="2000" dirty="0" smtClean="0">
              <a:latin typeface="David" pitchFamily="34" charset="-79"/>
              <a:cs typeface="David" pitchFamily="34" charset="-79"/>
            </a:endParaRPr>
          </a:p>
          <a:p>
            <a:pPr algn="just"/>
            <a:r>
              <a:rPr lang="he-IL" sz="2000" dirty="0" smtClean="0">
                <a:latin typeface="David" pitchFamily="34" charset="-79"/>
                <a:cs typeface="David" pitchFamily="34" charset="-79"/>
              </a:rPr>
              <a:t>לעומת זאת, החוק החדש מפצל בין פשרה או הסדר שעניינה הסדר חוב – שיטופלו לפי החוק החדש, לבין פשרה או הסדר אחרים כגון שינוי הון המניות במסגרת מיזוג שייעשו בהתאם להוראות סעיף 350 לחוק החברות.</a:t>
            </a:r>
          </a:p>
          <a:p>
            <a:pPr algn="just"/>
            <a:endParaRPr lang="he-IL" sz="2000" dirty="0" smtClean="0">
              <a:latin typeface="David" pitchFamily="34" charset="-79"/>
              <a:cs typeface="David" pitchFamily="34" charset="-79"/>
            </a:endParaRPr>
          </a:p>
          <a:p>
            <a:pPr algn="just"/>
            <a:r>
              <a:rPr lang="he-IL" sz="2000" dirty="0" smtClean="0">
                <a:latin typeface="David" pitchFamily="34" charset="-79"/>
                <a:cs typeface="David" pitchFamily="34" charset="-79"/>
              </a:rPr>
              <a:t>חידוש נוסף הוא עיגון בחקיקה של האפשרות לכפיית הסדר על תאגיד - נושה יהיה רשאי להציע הסדר חוב גם בלא הסכמת התאגיד, וזאת במקרים בהם התקיימו התנאים להגשת בקשה לצו פתיחת הליכים על ידי נושה.</a:t>
            </a:r>
          </a:p>
          <a:p>
            <a:pPr algn="just"/>
            <a:endParaRPr lang="he-IL" sz="2000"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683568" y="476672"/>
            <a:ext cx="8136904" cy="594008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he-IL" sz="2000" b="1" u="sng" dirty="0" smtClean="0">
                <a:latin typeface="David" pitchFamily="34" charset="-79"/>
                <a:cs typeface="David" pitchFamily="34" charset="-79"/>
              </a:rPr>
              <a:t>ניהול משא ומתן מוגן בידי תאגיד – הוראת שעה (סעיפים 337-345) </a:t>
            </a:r>
          </a:p>
          <a:p>
            <a:endParaRPr lang="he-IL" sz="2000" dirty="0" smtClean="0">
              <a:latin typeface="David" pitchFamily="34" charset="-79"/>
              <a:cs typeface="David" pitchFamily="34" charset="-79"/>
            </a:endParaRPr>
          </a:p>
          <a:p>
            <a:pPr algn="just"/>
            <a:r>
              <a:rPr lang="he-IL" sz="2000" dirty="0" smtClean="0">
                <a:latin typeface="David" pitchFamily="34" charset="-79"/>
                <a:cs typeface="David" pitchFamily="34" charset="-79"/>
              </a:rPr>
              <a:t>זהו פרק חדשני המבוסס על המלצות הוועדה לבחינת הסדרי חוב בישראל ועל טיוטת חוק הסדרי חובות (תיקוני חקיקה), אשר אושרה בוועדת השרים לענייני חקיקה בחודש יולי 2015. </a:t>
            </a:r>
          </a:p>
          <a:p>
            <a:pPr algn="just"/>
            <a:endParaRPr lang="he-IL" sz="2000" dirty="0" smtClean="0">
              <a:latin typeface="David" pitchFamily="34" charset="-79"/>
              <a:cs typeface="David" pitchFamily="34" charset="-79"/>
            </a:endParaRPr>
          </a:p>
          <a:p>
            <a:pPr algn="just"/>
            <a:r>
              <a:rPr lang="he-IL" sz="2000" dirty="0" smtClean="0">
                <a:latin typeface="David" pitchFamily="34" charset="-79"/>
                <a:cs typeface="David" pitchFamily="34" charset="-79"/>
              </a:rPr>
              <a:t>הפרק נועד לאפשר ל"תאגיד מדווח" לבצע הסדר חוב בשלב מוקדם - עוד בטרם חדלות הפירעון – בכך שהוא מייצר תמריצים שיניעו את התאגיד להציע הסדר חוב בשלבים המוקדמים של הקשיים הכלכליים.</a:t>
            </a:r>
          </a:p>
          <a:p>
            <a:pPr algn="just"/>
            <a:endParaRPr lang="he-IL" sz="2000" dirty="0" smtClean="0">
              <a:latin typeface="David" pitchFamily="34" charset="-79"/>
              <a:cs typeface="David" pitchFamily="34" charset="-79"/>
            </a:endParaRPr>
          </a:p>
          <a:p>
            <a:pPr algn="just"/>
            <a:r>
              <a:rPr lang="he-IL" sz="2000" dirty="0" smtClean="0">
                <a:latin typeface="David" pitchFamily="34" charset="-79"/>
                <a:cs typeface="David" pitchFamily="34" charset="-79"/>
              </a:rPr>
              <a:t>ההגנות הניתנות לתאגיד מדווח שיפתח ב"משא ומתן מוגן" הן:</a:t>
            </a:r>
          </a:p>
          <a:p>
            <a:pPr marL="457200" indent="-457200" algn="just">
              <a:buAutoNum type="arabicPeriod"/>
            </a:pPr>
            <a:r>
              <a:rPr lang="he-IL" sz="2000" b="1" dirty="0" smtClean="0">
                <a:latin typeface="David" pitchFamily="34" charset="-79"/>
                <a:cs typeface="David" pitchFamily="34" charset="-79"/>
              </a:rPr>
              <a:t>בלעדיות בהצעת ההסדר</a:t>
            </a:r>
            <a:r>
              <a:rPr lang="he-IL" sz="2000" dirty="0" smtClean="0">
                <a:latin typeface="David" pitchFamily="34" charset="-79"/>
                <a:cs typeface="David" pitchFamily="34" charset="-79"/>
              </a:rPr>
              <a:t>: רק התאגיד יהיה רשאי להציע מתווה של הסדר חוב, כך שהנושים לא יוכלו לכפות הסדר חוב על התאגיד.</a:t>
            </a:r>
          </a:p>
          <a:p>
            <a:pPr marL="457200" indent="-457200" algn="just">
              <a:buAutoNum type="arabicPeriod"/>
            </a:pPr>
            <a:r>
              <a:rPr lang="he-IL" sz="2000" b="1" dirty="0" smtClean="0">
                <a:latin typeface="David" pitchFamily="34" charset="-79"/>
                <a:cs typeface="David" pitchFamily="34" charset="-79"/>
              </a:rPr>
              <a:t>מניעת האפשרות להעמיד את החוב לפירעון מיידי</a:t>
            </a:r>
            <a:r>
              <a:rPr lang="he-IL" sz="2000" dirty="0" smtClean="0">
                <a:latin typeface="David" pitchFamily="34" charset="-79"/>
                <a:cs typeface="David" pitchFamily="34" charset="-79"/>
              </a:rPr>
              <a:t>: הגנה זו מונעת בפועל מהנושה לפתוח לגבי התאגיד בהליך חדלות פירעון, שכן נקבע כי נושה עתידי לא יכול להגיש בקשה כזו, ובכך למעשה גם במרבית המקרים עשויה להימנע מהנושה האפשרות לממש שעבודים.</a:t>
            </a:r>
          </a:p>
          <a:p>
            <a:pPr marL="457200" indent="-457200" algn="just">
              <a:buAutoNum type="arabicPeriod"/>
            </a:pPr>
            <a:r>
              <a:rPr lang="he-IL" sz="2000" b="1" dirty="0" smtClean="0">
                <a:latin typeface="David" pitchFamily="34" charset="-79"/>
                <a:cs typeface="David" pitchFamily="34" charset="-79"/>
              </a:rPr>
              <a:t>מניעת האפשרות להגיש בקשה לצו פתיחת הליכים</a:t>
            </a:r>
            <a:r>
              <a:rPr lang="he-IL" sz="2000" dirty="0" smtClean="0">
                <a:latin typeface="David" pitchFamily="34" charset="-79"/>
                <a:cs typeface="David" pitchFamily="34" charset="-79"/>
              </a:rPr>
              <a:t>: נושה לא יוכל להגיש בקשה כאמור.</a:t>
            </a:r>
            <a:endParaRPr lang="he-IL" sz="2000" dirty="0">
              <a:latin typeface="David" pitchFamily="34" charset="-79"/>
              <a:cs typeface="David" pitchFamily="34" charset="-79"/>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683568" y="612845"/>
            <a:ext cx="8208912" cy="569386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he-IL" sz="2400" b="1" u="sng" dirty="0" smtClean="0">
                <a:latin typeface="David" pitchFamily="34" charset="-79"/>
                <a:cs typeface="David" pitchFamily="34" charset="-79"/>
              </a:rPr>
              <a:t>ניהול משא ומתן מוגן בידי תאגיד – המשך</a:t>
            </a:r>
          </a:p>
          <a:p>
            <a:pPr algn="ctr"/>
            <a:endParaRPr lang="he-IL" sz="2000" b="1" u="sng" dirty="0" smtClean="0">
              <a:latin typeface="David" pitchFamily="34" charset="-79"/>
              <a:cs typeface="David" pitchFamily="34" charset="-79"/>
            </a:endParaRPr>
          </a:p>
          <a:p>
            <a:pPr algn="just">
              <a:buFont typeface="Wingdings" pitchFamily="2" charset="2"/>
              <a:buChar char="ü"/>
            </a:pPr>
            <a:r>
              <a:rPr lang="he-IL" sz="2000" dirty="0" smtClean="0">
                <a:latin typeface="David" pitchFamily="34" charset="-79"/>
                <a:cs typeface="David" pitchFamily="34" charset="-79"/>
              </a:rPr>
              <a:t> על פי החוק החדש, ההגנות יינתנו לתאגיד רק אם הדירקטוריון אישר שאין לתאגיד חוב שלא נפרע (למעט חוב השנוי במחלוקת בתום לב) ואין חשש ממשי שהוא לא יוכל לפרוע במועד את החובות שמועד פירעונם חל ב- 9 החודשים הקרובים.</a:t>
            </a:r>
          </a:p>
          <a:p>
            <a:pPr algn="just">
              <a:buFont typeface="Wingdings" pitchFamily="2" charset="2"/>
              <a:buChar char="ü"/>
            </a:pPr>
            <a:endParaRPr lang="he-IL" sz="2000" dirty="0" smtClean="0">
              <a:latin typeface="David" pitchFamily="34" charset="-79"/>
              <a:cs typeface="David" pitchFamily="34" charset="-79"/>
            </a:endParaRPr>
          </a:p>
          <a:p>
            <a:pPr algn="just">
              <a:buFont typeface="Wingdings" pitchFamily="2" charset="2"/>
              <a:buChar char="ü"/>
            </a:pPr>
            <a:r>
              <a:rPr lang="he-IL" sz="2000" dirty="0" smtClean="0">
                <a:latin typeface="David" pitchFamily="34" charset="-79"/>
                <a:cs typeface="David" pitchFamily="34" charset="-79"/>
              </a:rPr>
              <a:t> תקופת ההגנות תחל לגבי כל נושה במועד מסירת ההודעה על פתיחת "משא ומתן מוגן" ולא תעלה על 6 חודשים ממועד האישור על ידי הדירקטוריון. </a:t>
            </a:r>
          </a:p>
          <a:p>
            <a:pPr algn="just">
              <a:buFont typeface="Wingdings" pitchFamily="2" charset="2"/>
              <a:buChar char="ü"/>
            </a:pPr>
            <a:endParaRPr lang="he-IL" sz="2000" dirty="0" smtClean="0">
              <a:latin typeface="David" pitchFamily="34" charset="-79"/>
              <a:cs typeface="David" pitchFamily="34" charset="-79"/>
            </a:endParaRPr>
          </a:p>
          <a:p>
            <a:pPr algn="just">
              <a:buFont typeface="Wingdings" pitchFamily="2" charset="2"/>
              <a:buChar char="ü"/>
            </a:pPr>
            <a:r>
              <a:rPr lang="he-IL" sz="2000" dirty="0" smtClean="0">
                <a:latin typeface="David" pitchFamily="34" charset="-79"/>
                <a:cs typeface="David" pitchFamily="34" charset="-79"/>
              </a:rPr>
              <a:t> עם זאת, אם התקיימה עילה להעמדת החוב של התאגיד לפירעון מיידי - תסתיים תקופת ההגנות בתוך 45 ימים מהיום שנמסרה לתאגיד הודעה על קיום העילה או מיום אישור הדירקטוריון על התקיימות התנאים ל"משא ומתן מוגן" (לפי המאוחר), ובכל מקרה תסתיים תקופת ההגנות אם התאגיד לא שילם במועדו חוב שאינו שנוי במחלוקת.</a:t>
            </a:r>
          </a:p>
          <a:p>
            <a:pPr algn="just"/>
            <a:endParaRPr lang="he-IL" sz="2000" dirty="0" smtClean="0">
              <a:latin typeface="David" pitchFamily="34" charset="-79"/>
              <a:cs typeface="David" pitchFamily="34" charset="-79"/>
            </a:endParaRPr>
          </a:p>
          <a:p>
            <a:pPr algn="just">
              <a:buFont typeface="Wingdings" pitchFamily="2" charset="2"/>
              <a:buChar char="ü"/>
            </a:pPr>
            <a:r>
              <a:rPr lang="he-IL" sz="2000" dirty="0" smtClean="0">
                <a:latin typeface="David" pitchFamily="34" charset="-79"/>
                <a:cs typeface="David" pitchFamily="34" charset="-79"/>
              </a:rPr>
              <a:t>עוד קובע החוק החדש כי נושה יוכל לפנות לבית המשפט ולהסיר את ההגנות אם יוכיח שתחולת ההגנות עלולה לפגוע בו פגיעה מהותית, כאשר החוק מונה מספר עילות אפשריות לפגיעה מהותית, אשר אחת מהן היא חשש ממשי לפגיעה בשווי הנכס המשועבד או חשש ממשי שהתאגיד עושה שימוש לרעה בהגנות.</a:t>
            </a:r>
            <a:endParaRPr lang="he-IL" sz="2000" dirty="0">
              <a:latin typeface="David" pitchFamily="34" charset="-79"/>
              <a:cs typeface="David" pitchFamily="34" charset="-79"/>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683568" y="476672"/>
            <a:ext cx="7848872" cy="470898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he-IL" sz="2000" b="1" u="sng" dirty="0" smtClean="0">
                <a:latin typeface="David" pitchFamily="34" charset="-79"/>
                <a:cs typeface="David" pitchFamily="34" charset="-79"/>
              </a:rPr>
              <a:t>ניהול משא ומתן מוגן בידי תאגיד – המשך</a:t>
            </a:r>
          </a:p>
          <a:p>
            <a:endParaRPr lang="he-IL" sz="2000" dirty="0" smtClean="0">
              <a:latin typeface="David" pitchFamily="34" charset="-79"/>
              <a:cs typeface="David" pitchFamily="34" charset="-79"/>
            </a:endParaRPr>
          </a:p>
          <a:p>
            <a:pPr algn="just">
              <a:buFont typeface="Wingdings" pitchFamily="2" charset="2"/>
              <a:buChar char="ü"/>
            </a:pPr>
            <a:r>
              <a:rPr lang="he-IL" sz="2000" dirty="0" smtClean="0">
                <a:latin typeface="David" pitchFamily="34" charset="-79"/>
                <a:cs typeface="David" pitchFamily="34" charset="-79"/>
              </a:rPr>
              <a:t> במקביל, הנושים יוכלו למנות "נציג נושים". נציג הנושים ינהל את המשא ומתן בשם הנושים וכן יהיה משקיף מטעם הנושים בישיבות הדירקטוריון וועדותיו למעט ישיבות שעניינן גיבוש עמדת התאגיד לגבי "המשא ומתן המוגן".</a:t>
            </a:r>
          </a:p>
          <a:p>
            <a:pPr algn="just"/>
            <a:r>
              <a:rPr lang="he-IL" sz="2000" dirty="0" smtClean="0">
                <a:latin typeface="David" pitchFamily="34" charset="-79"/>
                <a:cs typeface="David" pitchFamily="34" charset="-79"/>
              </a:rPr>
              <a:t> </a:t>
            </a:r>
          </a:p>
          <a:p>
            <a:pPr algn="just">
              <a:buFont typeface="Wingdings" pitchFamily="2" charset="2"/>
              <a:buChar char="ü"/>
            </a:pPr>
            <a:r>
              <a:rPr lang="he-IL" sz="2000" dirty="0" smtClean="0">
                <a:latin typeface="David" pitchFamily="34" charset="-79"/>
                <a:cs typeface="David" pitchFamily="34" charset="-79"/>
              </a:rPr>
              <a:t> כמו כן, התאגיד יהיה מחויב למסור לנציג הנושים את כל המידע ביחס לחלוקה, עסקה חריגה ועסקאות בעלי עניין, אך אין לנציג סמכויות אופרטיביות - הוא לא יכול למנוע מהתאגיד לבצע את הפעולות וסמכותו מתמצה בהעברת המידע לנושים, בצירוף חוות דעת.</a:t>
            </a:r>
          </a:p>
          <a:p>
            <a:pPr algn="just">
              <a:buFont typeface="Wingdings" pitchFamily="2" charset="2"/>
              <a:buChar char="ü"/>
            </a:pPr>
            <a:endParaRPr lang="he-IL" sz="2000" dirty="0" smtClean="0">
              <a:latin typeface="David" pitchFamily="34" charset="-79"/>
              <a:cs typeface="David" pitchFamily="34" charset="-79"/>
            </a:endParaRPr>
          </a:p>
          <a:p>
            <a:pPr algn="just">
              <a:buFont typeface="Wingdings" pitchFamily="2" charset="2"/>
              <a:buChar char="ü"/>
            </a:pPr>
            <a:r>
              <a:rPr lang="he-IL" sz="2000" dirty="0" smtClean="0">
                <a:latin typeface="David" pitchFamily="34" charset="-79"/>
                <a:cs typeface="David" pitchFamily="34" charset="-79"/>
              </a:rPr>
              <a:t> </a:t>
            </a:r>
            <a:r>
              <a:rPr lang="he-IL" sz="2000" b="1" dirty="0" smtClean="0">
                <a:latin typeface="David" pitchFamily="34" charset="-79"/>
                <a:cs typeface="David" pitchFamily="34" charset="-79"/>
              </a:rPr>
              <a:t>בעקבות התנגדויות רבות שבאו לידי ביטוי בדיונים בחוק, ההוראות בעניין "משא ומתן מוגן" נקבעו כהוראת שעה אשר יעמדו בתוקפן 4 שנים מיום התחילה של החוק, והן ימשיכו לחול על "משא ומתן מוגן" שטרם הסתיים במהלך התקופה האמורה.</a:t>
            </a:r>
            <a:endParaRPr lang="he-IL" sz="2000" b="1" dirty="0">
              <a:latin typeface="David" pitchFamily="34" charset="-79"/>
              <a:cs typeface="David" pitchFamily="34" charset="-79"/>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971600" y="188640"/>
            <a:ext cx="7920880" cy="6186309"/>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he-IL" b="1" dirty="0" smtClean="0">
                <a:latin typeface="David" pitchFamily="34" charset="-79"/>
                <a:cs typeface="David" pitchFamily="34" charset="-79"/>
              </a:rPr>
              <a:t>חוק החברות, </a:t>
            </a:r>
            <a:r>
              <a:rPr lang="he-IL" b="1" dirty="0" err="1" smtClean="0">
                <a:latin typeface="David" pitchFamily="34" charset="-79"/>
                <a:cs typeface="David" pitchFamily="34" charset="-79"/>
              </a:rPr>
              <a:t>התשנ"ט</a:t>
            </a:r>
            <a:r>
              <a:rPr lang="he-IL" b="1" dirty="0" smtClean="0">
                <a:latin typeface="David" pitchFamily="34" charset="-79"/>
                <a:cs typeface="David" pitchFamily="34" charset="-79"/>
              </a:rPr>
              <a:t>-1999</a:t>
            </a:r>
          </a:p>
          <a:p>
            <a:pPr algn="ctr"/>
            <a:r>
              <a:rPr lang="he-IL" b="1" dirty="0" smtClean="0">
                <a:latin typeface="David" pitchFamily="34" charset="-79"/>
                <a:cs typeface="David" pitchFamily="34" charset="-79"/>
              </a:rPr>
              <a:t>פרק שלישי: פשרה או הסדר</a:t>
            </a:r>
            <a:endParaRPr lang="he-IL" dirty="0" smtClean="0">
              <a:latin typeface="David" pitchFamily="34" charset="-79"/>
              <a:cs typeface="David" pitchFamily="34" charset="-79"/>
            </a:endParaRPr>
          </a:p>
          <a:p>
            <a:r>
              <a:rPr lang="he-IL" b="1" dirty="0" smtClean="0">
                <a:latin typeface="David" pitchFamily="34" charset="-79"/>
                <a:cs typeface="David" pitchFamily="34" charset="-79"/>
              </a:rPr>
              <a:t>פשרה או הסדר הוראות כלליות</a:t>
            </a:r>
            <a:endParaRPr lang="he-IL" dirty="0" smtClean="0">
              <a:latin typeface="David" pitchFamily="34" charset="-79"/>
              <a:cs typeface="David" pitchFamily="34" charset="-79"/>
            </a:endParaRPr>
          </a:p>
          <a:p>
            <a:r>
              <a:rPr lang="he-IL" dirty="0" smtClean="0">
                <a:latin typeface="David" pitchFamily="34" charset="-79"/>
                <a:cs typeface="David" pitchFamily="34" charset="-79"/>
              </a:rPr>
              <a:t>350. (א) הוצעו פשרה או הסדר בין החברה לבין נושיה או בעלי מניותיה, או בינה לבין סוג פלוני שבהם, שאינם הסדר חוב כהגדרתו בסעיף 318 לחוק חדלות פירעון ושיקום כלכלי או תכנית לשיקום כלכלי כהגדרתה בסעיף 4 לחוק האמור, רשאי בית המשפט, על פי בקשה של החברה או של בעל מניה, או של נאמן אם החברה היא בפירוק, להורות על כינוס אסיפות של אותם נושים או בעלי מניות, לפי </a:t>
            </a:r>
            <a:r>
              <a:rPr lang="he-IL" dirty="0" err="1" smtClean="0">
                <a:latin typeface="David" pitchFamily="34" charset="-79"/>
                <a:cs typeface="David" pitchFamily="34" charset="-79"/>
              </a:rPr>
              <a:t>הענין</a:t>
            </a:r>
            <a:r>
              <a:rPr lang="he-IL" dirty="0" smtClean="0">
                <a:latin typeface="David" pitchFamily="34" charset="-79"/>
                <a:cs typeface="David" pitchFamily="34" charset="-79"/>
              </a:rPr>
              <a:t>, בהתאם להוראות סעיף קטן (א1) ובדרך שיורה בית המשפט.</a:t>
            </a:r>
          </a:p>
          <a:p>
            <a:r>
              <a:rPr lang="he-IL" dirty="0" smtClean="0">
                <a:latin typeface="David" pitchFamily="34" charset="-79"/>
                <a:cs typeface="David" pitchFamily="34" charset="-79"/>
              </a:rPr>
              <a:t>          (א1) אסיפות הנושים או בעלי המניות ייערכו בנפרד לכל סוג של נושים או בעלי מניות (בפרק זה – אסיפות סוג); לעניין זה, "סוג" – קבוצת נושים או בעלי מניות שלהם עניין משותף בנוגע להסדר או לפשרה, המובחן באופן מהותי מעניינם של שאר הנושים או בעלי המניות ואשר מצדיק קיום אסיפה נפרדת.</a:t>
            </a:r>
          </a:p>
          <a:p>
            <a:r>
              <a:rPr lang="he-IL" dirty="0" smtClean="0">
                <a:latin typeface="David" pitchFamily="34" charset="-79"/>
                <a:cs typeface="David" pitchFamily="34" charset="-79"/>
              </a:rPr>
              <a:t>          (א2) נושה או בעל מניה יעשה שימוש בזכות ההצבעה באסיפות סוג בתום לב ובדרך מקובלת ויימנע מניצול לרעה של כוחו.</a:t>
            </a:r>
          </a:p>
          <a:p>
            <a:r>
              <a:rPr lang="he-IL" dirty="0" smtClean="0">
                <a:latin typeface="David" pitchFamily="34" charset="-79"/>
                <a:cs typeface="David" pitchFamily="34" charset="-79"/>
              </a:rPr>
              <a:t>          (ב)  (בוטל) -  (ח)  (בוטל).</a:t>
            </a:r>
          </a:p>
          <a:p>
            <a:r>
              <a:rPr lang="he-IL" dirty="0" smtClean="0">
                <a:latin typeface="David" pitchFamily="34" charset="-79"/>
                <a:cs typeface="David" pitchFamily="34" charset="-79"/>
              </a:rPr>
              <a:t>          (ט)  אם בכל אסיפת סוג שכונסה לפי סעיף קטן (א) הסכימו לפשרה או להסדר רוב מספרם של המשתתפים בהצבעה למעט הנמנעים שבידם יחד שלושה רבעים של הערך המיוצג בהצבעה, ובית המשפט אישר את הפשרה או ההסדר, הרי הם מחייבים את החברה ואת כל הנושים או בעלי המניות או הסוג שבהם, לפי </a:t>
            </a:r>
            <a:r>
              <a:rPr lang="he-IL" dirty="0" err="1" smtClean="0">
                <a:latin typeface="David" pitchFamily="34" charset="-79"/>
                <a:cs typeface="David" pitchFamily="34" charset="-79"/>
              </a:rPr>
              <a:t>הענין</a:t>
            </a:r>
            <a:r>
              <a:rPr lang="he-IL" dirty="0" smtClean="0">
                <a:latin typeface="David" pitchFamily="34" charset="-79"/>
                <a:cs typeface="David" pitchFamily="34" charset="-79"/>
              </a:rPr>
              <a:t>, ואם היא בפירוק – גם את הנאמן.</a:t>
            </a:r>
          </a:p>
          <a:p>
            <a:r>
              <a:rPr lang="he-IL" dirty="0" smtClean="0">
                <a:latin typeface="David" pitchFamily="34" charset="-79"/>
                <a:cs typeface="David" pitchFamily="34" charset="-79"/>
              </a:rPr>
              <a:t>    (ט1)        בית המשפט שאישר פשרה או הסדר לפי סעיף קטן (ט) מוסמך לדון במחלוקת שהתגלעה בנוגע לפרשנות הפשרה או ההסדר לאחר אישורם או בנוגע ליישומם.       </a:t>
            </a:r>
          </a:p>
          <a:p>
            <a:endParaRPr lang="he-IL"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899592" y="404662"/>
            <a:ext cx="7704856" cy="495520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he-IL" sz="2400" b="1" dirty="0" smtClean="0">
                <a:latin typeface="David" pitchFamily="34" charset="-79"/>
                <a:cs typeface="David" pitchFamily="34" charset="-79"/>
              </a:rPr>
              <a:t>חוק החברות, </a:t>
            </a:r>
            <a:r>
              <a:rPr lang="he-IL" sz="2400" b="1" dirty="0" err="1" smtClean="0">
                <a:latin typeface="David" pitchFamily="34" charset="-79"/>
                <a:cs typeface="David" pitchFamily="34" charset="-79"/>
              </a:rPr>
              <a:t>התשנ"ט</a:t>
            </a:r>
            <a:r>
              <a:rPr lang="he-IL" sz="2400" b="1" dirty="0" smtClean="0">
                <a:latin typeface="David" pitchFamily="34" charset="-79"/>
                <a:cs typeface="David" pitchFamily="34" charset="-79"/>
              </a:rPr>
              <a:t>-1999 </a:t>
            </a:r>
          </a:p>
          <a:p>
            <a:pPr algn="ctr"/>
            <a:r>
              <a:rPr lang="he-IL" sz="2400" b="1" dirty="0" smtClean="0">
                <a:latin typeface="David" pitchFamily="34" charset="-79"/>
                <a:cs typeface="David" pitchFamily="34" charset="-79"/>
              </a:rPr>
              <a:t>סימן ד': פשרה או הסדר שמטרתם שינוי מבנה או מיזוג</a:t>
            </a:r>
          </a:p>
          <a:p>
            <a:endParaRPr lang="he-IL" sz="2400" dirty="0" smtClean="0">
              <a:latin typeface="David" pitchFamily="34" charset="-79"/>
              <a:cs typeface="David" pitchFamily="34" charset="-79"/>
            </a:endParaRPr>
          </a:p>
          <a:p>
            <a:r>
              <a:rPr lang="he-IL" sz="2400" dirty="0" smtClean="0">
                <a:latin typeface="David" pitchFamily="34" charset="-79"/>
                <a:cs typeface="David" pitchFamily="34" charset="-79"/>
              </a:rPr>
              <a:t>351</a:t>
            </a:r>
            <a:r>
              <a:rPr lang="he-IL" sz="2000" dirty="0" smtClean="0">
                <a:latin typeface="David" pitchFamily="34" charset="-79"/>
                <a:cs typeface="David" pitchFamily="34" charset="-79"/>
              </a:rPr>
              <a:t>. (א) הוגשה לבית המשפט בקשה לאישור פשרה או הסדר כאמור בסעיף 350, והוכח לבית המשפט שהפשרה או ההסדר הוצעו לשם תכנית בדבר שינוי מבנה של חברה או מיזוגן של חברות, ושלפי התכנית יש להעביר מפעל או נכסים של אחת החברות (בפרק זה - החברה המעבירה) לחברה אחרת (בפרק זה - החברה הנעברת), רשאי בית המשפט, בצו המאשר את הבקשה או בצו שניתן לאחר מכן, להורות בדבר –</a:t>
            </a:r>
          </a:p>
          <a:p>
            <a:r>
              <a:rPr lang="he-IL" sz="2000" dirty="0" smtClean="0">
                <a:latin typeface="David" pitchFamily="34" charset="-79"/>
                <a:cs typeface="David" pitchFamily="34" charset="-79"/>
              </a:rPr>
              <a:t>(1)   העברת המפעל...</a:t>
            </a:r>
          </a:p>
          <a:p>
            <a:r>
              <a:rPr lang="he-IL" sz="2000" dirty="0" smtClean="0">
                <a:latin typeface="David" pitchFamily="34" charset="-79"/>
                <a:cs typeface="David" pitchFamily="34" charset="-79"/>
              </a:rPr>
              <a:t>(2)   הקצאה של מניות...</a:t>
            </a:r>
          </a:p>
          <a:p>
            <a:r>
              <a:rPr lang="he-IL" sz="2000" dirty="0" smtClean="0">
                <a:latin typeface="David" pitchFamily="34" charset="-79"/>
                <a:cs typeface="David" pitchFamily="34" charset="-79"/>
              </a:rPr>
              <a:t>(3)   המשך מטעם החברה ...</a:t>
            </a:r>
          </a:p>
          <a:p>
            <a:r>
              <a:rPr lang="he-IL" sz="2000" dirty="0" smtClean="0">
                <a:latin typeface="David" pitchFamily="34" charset="-79"/>
                <a:cs typeface="David" pitchFamily="34" charset="-79"/>
              </a:rPr>
              <a:t>(4)   חיסול החברה המעבירה...</a:t>
            </a:r>
          </a:p>
          <a:p>
            <a:r>
              <a:rPr lang="he-IL" sz="2000" dirty="0" smtClean="0">
                <a:latin typeface="David" pitchFamily="34" charset="-79"/>
                <a:cs typeface="David" pitchFamily="34" charset="-79"/>
              </a:rPr>
              <a:t>(5)   הסעד לאנשים המתנגדים לפשרה..</a:t>
            </a:r>
          </a:p>
          <a:p>
            <a:r>
              <a:rPr lang="he-IL" sz="2000" dirty="0" smtClean="0">
                <a:latin typeface="David" pitchFamily="34" charset="-79"/>
                <a:cs typeface="David" pitchFamily="34" charset="-79"/>
              </a:rPr>
              <a:t>(6)   כל </a:t>
            </a:r>
            <a:r>
              <a:rPr lang="he-IL" sz="2000" dirty="0" err="1" smtClean="0">
                <a:latin typeface="David" pitchFamily="34" charset="-79"/>
                <a:cs typeface="David" pitchFamily="34" charset="-79"/>
              </a:rPr>
              <a:t>ענין</a:t>
            </a:r>
            <a:r>
              <a:rPr lang="he-IL" sz="2000" dirty="0" smtClean="0">
                <a:latin typeface="David" pitchFamily="34" charset="-79"/>
                <a:cs typeface="David" pitchFamily="34" charset="-79"/>
              </a:rPr>
              <a:t> שבשגרה הדרוש...</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331640" y="764704"/>
            <a:ext cx="6480720" cy="830997"/>
          </a:xfrm>
          <a:prstGeom prst="rect">
            <a:avLst/>
          </a:prstGeom>
        </p:spPr>
        <p:txBody>
          <a:bodyPr wrap="square">
            <a:spAutoFit/>
          </a:bodyPr>
          <a:lstStyle/>
          <a:p>
            <a:pPr algn="ctr"/>
            <a:r>
              <a:rPr lang="he-IL" sz="48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latin typeface="David" pitchFamily="34" charset="-79"/>
                <a:cs typeface="David" pitchFamily="34" charset="-79"/>
              </a:rPr>
              <a:t>תודה רבה על ההקשבה</a:t>
            </a:r>
          </a:p>
        </p:txBody>
      </p:sp>
      <p:pic>
        <p:nvPicPr>
          <p:cNvPr id="1027" name="Picture 3" descr="C:\Users\User\AppData\Local\Microsoft\Windows\Temporary Internet Files\Content.IE5\TZLSL6SQ\2468910-4ea34b5c[1].jpg"/>
          <p:cNvPicPr>
            <a:picLocks noChangeAspect="1" noChangeArrowheads="1"/>
          </p:cNvPicPr>
          <p:nvPr/>
        </p:nvPicPr>
        <p:blipFill>
          <a:blip r:embed="rId2" cstate="print"/>
          <a:srcRect/>
          <a:stretch>
            <a:fillRect/>
          </a:stretch>
        </p:blipFill>
        <p:spPr bwMode="auto">
          <a:xfrm>
            <a:off x="3131840" y="1700808"/>
            <a:ext cx="3384376" cy="451250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55576" y="692696"/>
            <a:ext cx="7704856" cy="830997"/>
          </a:xfrm>
          <a:prstGeom prst="rect">
            <a:avLst/>
          </a:prstGeom>
        </p:spPr>
        <p:txBody>
          <a:bodyPr wrap="square">
            <a:spAutoFit/>
          </a:bodyPr>
          <a:lstStyle/>
          <a:p>
            <a:pPr algn="ctr"/>
            <a:r>
              <a:rPr lang="he-IL" sz="2400" dirty="0" smtClean="0">
                <a:latin typeface="David" pitchFamily="34" charset="-79"/>
                <a:cs typeface="David" pitchFamily="34" charset="-79"/>
              </a:rPr>
              <a:t>הנשיא ברק בע"א 6416/01 </a:t>
            </a:r>
            <a:r>
              <a:rPr lang="he-IL" sz="2400" b="1" u="sng" dirty="0" smtClean="0">
                <a:latin typeface="David" pitchFamily="34" charset="-79"/>
                <a:cs typeface="David" pitchFamily="34" charset="-79"/>
              </a:rPr>
              <a:t>בנבנישתי נ' כונס הנכסים הרשמי</a:t>
            </a:r>
            <a:r>
              <a:rPr lang="he-IL" sz="2400" dirty="0" smtClean="0">
                <a:latin typeface="David" pitchFamily="34" charset="-79"/>
                <a:cs typeface="David" pitchFamily="34" charset="-79"/>
              </a:rPr>
              <a:t> </a:t>
            </a:r>
          </a:p>
          <a:p>
            <a:pPr algn="ctr"/>
            <a:r>
              <a:rPr lang="he-IL" sz="2400" dirty="0" smtClean="0">
                <a:latin typeface="David" pitchFamily="34" charset="-79"/>
                <a:cs typeface="David" pitchFamily="34" charset="-79"/>
              </a:rPr>
              <a:t>פ"ד </a:t>
            </a:r>
            <a:r>
              <a:rPr lang="he-IL" sz="2400" dirty="0" err="1" smtClean="0">
                <a:latin typeface="David" pitchFamily="34" charset="-79"/>
                <a:cs typeface="David" pitchFamily="34" charset="-79"/>
              </a:rPr>
              <a:t>נז</a:t>
            </a:r>
            <a:r>
              <a:rPr lang="he-IL" sz="2400" dirty="0" smtClean="0">
                <a:latin typeface="David" pitchFamily="34" charset="-79"/>
                <a:cs typeface="David" pitchFamily="34" charset="-79"/>
              </a:rPr>
              <a:t> (4) 197</a:t>
            </a:r>
            <a:endParaRPr lang="he-IL" sz="2400" dirty="0">
              <a:latin typeface="David" pitchFamily="34" charset="-79"/>
              <a:cs typeface="David" pitchFamily="34" charset="-79"/>
            </a:endParaRPr>
          </a:p>
        </p:txBody>
      </p:sp>
      <p:sp>
        <p:nvSpPr>
          <p:cNvPr id="3" name="מלבן 2"/>
          <p:cNvSpPr/>
          <p:nvPr/>
        </p:nvSpPr>
        <p:spPr>
          <a:xfrm>
            <a:off x="683568" y="1700808"/>
            <a:ext cx="7992888" cy="4154984"/>
          </a:xfrm>
          <a:prstGeom prst="rect">
            <a:avLst/>
          </a:prstGeom>
        </p:spPr>
        <p:txBody>
          <a:bodyPr wrap="square">
            <a:spAutoFit/>
          </a:bodyPr>
          <a:lstStyle/>
          <a:p>
            <a:pPr algn="just"/>
            <a:r>
              <a:rPr lang="he-IL" sz="2400" b="1" dirty="0" smtClean="0">
                <a:latin typeface="David" pitchFamily="34" charset="-79"/>
                <a:cs typeface="David" pitchFamily="34" charset="-79"/>
              </a:rPr>
              <a:t>"אילולא היו קיימים הליכי פשיטת-רגל, צריך היה להמציאם למטרה זו, להציל אסיר מידי </a:t>
            </a:r>
            <a:r>
              <a:rPr lang="he-IL" sz="2400" b="1" dirty="0" err="1" smtClean="0">
                <a:latin typeface="David" pitchFamily="34" charset="-79"/>
                <a:cs typeface="David" pitchFamily="34" charset="-79"/>
              </a:rPr>
              <a:t>אוסריו</a:t>
            </a:r>
            <a:r>
              <a:rPr lang="he-IL" sz="2400" b="1" dirty="0" smtClean="0">
                <a:latin typeface="David" pitchFamily="34" charset="-79"/>
                <a:cs typeface="David" pitchFamily="34" charset="-79"/>
              </a:rPr>
              <a:t>" (ע"א 501/67 כונס הנכסים הרשמי נ' ולנסי, </a:t>
            </a:r>
            <a:r>
              <a:rPr lang="he-IL" sz="2400" b="1" dirty="0" err="1" smtClean="0">
                <a:latin typeface="David" pitchFamily="34" charset="-79"/>
                <a:cs typeface="David" pitchFamily="34" charset="-79"/>
              </a:rPr>
              <a:t>בעמ</a:t>
            </a:r>
            <a:r>
              <a:rPr lang="he-IL" sz="2400" b="1" dirty="0" smtClean="0">
                <a:latin typeface="David" pitchFamily="34" charset="-79"/>
                <a:cs typeface="David" pitchFamily="34" charset="-79"/>
              </a:rPr>
              <a:t>' 28). אכן, קניינו של הנושה אינו חזות הכול. כנגדו קיימת גם זכותו של החייב – שניתן אף לראות בה חלק מכבודו וחירותו על-פי חוק-יסוד: כבוד האדם וחירותו – להקים את חירותו (האישית והכלכלית) ולשוב ולקיים עצמו בדרך מכובדת (ראו והשוו: רע"א 4905/98 גמזו נ' ישעיהו וכן ע"א 3553/00 אלוני נ' זנד טל מכוני תערובת בע"מ). ביטוי לתכלית זו – של שיקום החייב – מצוי בין היתר בהוראות הפקודה המאפשרות לחייב לבקש פשיטת רגל. ...גם במקרים שבהם אין תועלת לנושים ומתוך הכרה באינטרס הלגיטימי של החייב לפתוח דף חדש בחייו ..."</a:t>
            </a:r>
            <a:endParaRPr lang="he-IL" sz="2400" dirty="0">
              <a:latin typeface="David" pitchFamily="34" charset="-79"/>
              <a:cs typeface="David" pitchFamily="34"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55576" y="692696"/>
            <a:ext cx="7632848" cy="830997"/>
          </a:xfrm>
          <a:prstGeom prst="rect">
            <a:avLst/>
          </a:prstGeom>
        </p:spPr>
        <p:txBody>
          <a:bodyPr wrap="square">
            <a:spAutoFit/>
          </a:bodyPr>
          <a:lstStyle/>
          <a:p>
            <a:pPr algn="ctr"/>
            <a:r>
              <a:rPr lang="he-IL" sz="2400" dirty="0" smtClean="0">
                <a:latin typeface="David" pitchFamily="34" charset="-79"/>
                <a:cs typeface="David" pitchFamily="34" charset="-79"/>
              </a:rPr>
              <a:t>השופט אבי זמיר במסגרת בש"א (ת"א) 11172/08 </a:t>
            </a:r>
          </a:p>
          <a:p>
            <a:pPr algn="ctr"/>
            <a:r>
              <a:rPr lang="he-IL" sz="2400" b="1" u="sng" dirty="0" smtClean="0">
                <a:latin typeface="David" pitchFamily="34" charset="-79"/>
                <a:cs typeface="David" pitchFamily="34" charset="-79"/>
              </a:rPr>
              <a:t>ואן - קול מייק נ' כונס הנכסים הרשמי</a:t>
            </a:r>
            <a:r>
              <a:rPr lang="he-IL" sz="2400" dirty="0" smtClean="0">
                <a:latin typeface="David" pitchFamily="34" charset="-79"/>
                <a:cs typeface="David" pitchFamily="34" charset="-79"/>
              </a:rPr>
              <a:t> (פורסם בנבו)</a:t>
            </a:r>
            <a:endParaRPr lang="he-IL" sz="2400" dirty="0">
              <a:latin typeface="David" pitchFamily="34" charset="-79"/>
              <a:cs typeface="David" pitchFamily="34" charset="-79"/>
            </a:endParaRPr>
          </a:p>
        </p:txBody>
      </p:sp>
      <p:sp>
        <p:nvSpPr>
          <p:cNvPr id="3" name="מלבן 2"/>
          <p:cNvSpPr/>
          <p:nvPr/>
        </p:nvSpPr>
        <p:spPr>
          <a:xfrm>
            <a:off x="755576" y="2274838"/>
            <a:ext cx="7416824" cy="2308324"/>
          </a:xfrm>
          <a:prstGeom prst="rect">
            <a:avLst/>
          </a:prstGeom>
        </p:spPr>
        <p:txBody>
          <a:bodyPr wrap="square">
            <a:spAutoFit/>
          </a:bodyPr>
          <a:lstStyle/>
          <a:p>
            <a:r>
              <a:rPr lang="he-IL" sz="2400" dirty="0" smtClean="0">
                <a:latin typeface="David" pitchFamily="34" charset="-79"/>
                <a:cs typeface="David" pitchFamily="34" charset="-79"/>
              </a:rPr>
              <a:t>"</a:t>
            </a:r>
            <a:r>
              <a:rPr lang="he-IL" sz="2400" b="1" dirty="0" smtClean="0">
                <a:latin typeface="David" pitchFamily="34" charset="-79"/>
                <a:cs typeface="David" pitchFamily="34" charset="-79"/>
              </a:rPr>
              <a:t>כידוע, העיקרון הגלום בצו הפטר הוא הכרה באינטרס הלגיטימי של פושט הרגל, שנקלע בתום לב לחובות שאינו מסוגל לפרוע אותם, לפתוח דף חדש בחייו. ראוי לזכור כי "החברה המתוקנת רואה בהושטת קרש הצלה לחייבים, ובגאולתם מהשתעבדות מתמשכת לחובות אין קץ, ערך חשוב" (</a:t>
            </a:r>
            <a:r>
              <a:rPr lang="he-IL" sz="2400" b="1" u="sng" dirty="0" smtClean="0">
                <a:latin typeface="David" pitchFamily="34" charset="-79"/>
                <a:cs typeface="David" pitchFamily="34" charset="-79"/>
                <a:hlinkClick r:id="rId2"/>
              </a:rPr>
              <a:t>ע"א 4892/91 אשכנזי נ' כונס הנכסים הרשמי, פ"ד מח</a:t>
            </a:r>
            <a:r>
              <a:rPr lang="he-IL" sz="2400" b="1" dirty="0" smtClean="0">
                <a:latin typeface="David" pitchFamily="34" charset="-79"/>
                <a:cs typeface="David" pitchFamily="34" charset="-79"/>
              </a:rPr>
              <a:t>(1) 45, 55 (1993))</a:t>
            </a:r>
            <a:r>
              <a:rPr lang="he-IL" sz="2400" dirty="0" smtClean="0">
                <a:latin typeface="David" pitchFamily="34" charset="-79"/>
                <a:cs typeface="David" pitchFamily="34" charset="-79"/>
              </a:rPr>
              <a:t>."</a:t>
            </a:r>
            <a:endParaRPr lang="en-US" sz="2400" dirty="0" smtClean="0">
              <a:latin typeface="David" pitchFamily="34" charset="-79"/>
              <a:cs typeface="David" pitchFamily="34"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95536" y="332656"/>
            <a:ext cx="8208912" cy="5909310"/>
          </a:xfrm>
          <a:prstGeom prst="rect">
            <a:avLst/>
          </a:prstGeom>
        </p:spPr>
        <p:txBody>
          <a:bodyPr wrap="square">
            <a:spAutoFit/>
          </a:bodyPr>
          <a:lstStyle/>
          <a:p>
            <a:pPr algn="just"/>
            <a:r>
              <a:rPr lang="he-IL" sz="2400" dirty="0" smtClean="0">
                <a:latin typeface="David" pitchFamily="34" charset="-79"/>
                <a:cs typeface="David" pitchFamily="34" charset="-79"/>
              </a:rPr>
              <a:t>בארצות בהן דיני חדלות הפירעון "מתירניים" יותר – כלומר, ניתנת הזדמנות לחייב להיכשל ולהתחיל מחדש – קיימת רמה גבוהה יותר של חדשנות.</a:t>
            </a:r>
          </a:p>
          <a:p>
            <a:pPr algn="l" rtl="0">
              <a:buNone/>
            </a:pPr>
            <a:r>
              <a:rPr lang="en-US" sz="2400" dirty="0" smtClean="0">
                <a:latin typeface="David" pitchFamily="34" charset="-79"/>
                <a:cs typeface="David" pitchFamily="34" charset="-79"/>
              </a:rPr>
              <a:t> 	Viral V. </a:t>
            </a:r>
            <a:r>
              <a:rPr lang="en-US" sz="2400" dirty="0" err="1" smtClean="0">
                <a:latin typeface="David" pitchFamily="34" charset="-79"/>
                <a:cs typeface="David" pitchFamily="34" charset="-79"/>
              </a:rPr>
              <a:t>Acharya</a:t>
            </a:r>
            <a:r>
              <a:rPr lang="en-US" sz="2400" dirty="0" smtClean="0">
                <a:latin typeface="David" pitchFamily="34" charset="-79"/>
                <a:cs typeface="David" pitchFamily="34" charset="-79"/>
              </a:rPr>
              <a:t> and Krishnamurthy V. Subramanian, </a:t>
            </a:r>
            <a:r>
              <a:rPr lang="en-US" sz="2400" i="1" dirty="0" smtClean="0">
                <a:latin typeface="David" pitchFamily="34" charset="-79"/>
                <a:cs typeface="David" pitchFamily="34" charset="-79"/>
                <a:hlinkClick r:id="rId2"/>
              </a:rPr>
              <a:t>Bankruptcy Codes and Innovation</a:t>
            </a:r>
            <a:r>
              <a:rPr lang="en-US" sz="2400" dirty="0" smtClean="0">
                <a:latin typeface="David" pitchFamily="34" charset="-79"/>
                <a:cs typeface="David" pitchFamily="34" charset="-79"/>
              </a:rPr>
              <a:t>, 22(12) Rev. </a:t>
            </a:r>
            <a:r>
              <a:rPr lang="en-US" sz="2400" dirty="0" err="1" smtClean="0">
                <a:latin typeface="David" pitchFamily="34" charset="-79"/>
                <a:cs typeface="David" pitchFamily="34" charset="-79"/>
              </a:rPr>
              <a:t>Financ</a:t>
            </a:r>
            <a:r>
              <a:rPr lang="en-US" sz="2400" dirty="0" smtClean="0">
                <a:latin typeface="David" pitchFamily="34" charset="-79"/>
                <a:cs typeface="David" pitchFamily="34" charset="-79"/>
              </a:rPr>
              <a:t>. Stud. 4949 (2009).</a:t>
            </a:r>
          </a:p>
          <a:p>
            <a:endParaRPr lang="he-IL" sz="2400" dirty="0" smtClean="0">
              <a:latin typeface="David" pitchFamily="34" charset="-79"/>
              <a:cs typeface="David" pitchFamily="34" charset="-79"/>
            </a:endParaRPr>
          </a:p>
          <a:p>
            <a:r>
              <a:rPr lang="he-IL" sz="2400" dirty="0" smtClean="0">
                <a:latin typeface="David" pitchFamily="34" charset="-79"/>
                <a:cs typeface="David" pitchFamily="34" charset="-79"/>
              </a:rPr>
              <a:t>			</a:t>
            </a:r>
            <a:r>
              <a:rPr lang="he-IL" sz="2400" i="1" dirty="0" smtClean="0">
                <a:latin typeface="David" pitchFamily="34" charset="-79"/>
                <a:cs typeface="David" pitchFamily="34" charset="-79"/>
              </a:rPr>
              <a:t>מאידך גיסא</a:t>
            </a:r>
          </a:p>
          <a:p>
            <a:endParaRPr lang="he-IL" sz="2400" dirty="0" smtClean="0">
              <a:latin typeface="David" pitchFamily="34" charset="-79"/>
              <a:cs typeface="David" pitchFamily="34" charset="-79"/>
            </a:endParaRPr>
          </a:p>
          <a:p>
            <a:r>
              <a:rPr lang="he-IL" sz="2400" dirty="0" smtClean="0">
                <a:latin typeface="David" pitchFamily="34" charset="-79"/>
                <a:cs typeface="David" pitchFamily="34" charset="-79"/>
              </a:rPr>
              <a:t>מימושם של פסקי דין ומסמכים סחירים הוא נשמת אפו של שלטון החוק. </a:t>
            </a:r>
            <a:endParaRPr lang="en-US" sz="2400" dirty="0" smtClean="0">
              <a:latin typeface="David" pitchFamily="34" charset="-79"/>
              <a:cs typeface="David" pitchFamily="34" charset="-79"/>
            </a:endParaRPr>
          </a:p>
          <a:p>
            <a:endParaRPr lang="en-US" sz="2400" dirty="0" smtClean="0">
              <a:latin typeface="David" pitchFamily="34" charset="-79"/>
              <a:cs typeface="David" pitchFamily="34" charset="-79"/>
            </a:endParaRPr>
          </a:p>
          <a:p>
            <a:pPr algn="just"/>
            <a:r>
              <a:rPr lang="he-IL" sz="2400" dirty="0" smtClean="0">
                <a:latin typeface="David" pitchFamily="34" charset="-79"/>
                <a:cs typeface="David" pitchFamily="34" charset="-79"/>
              </a:rPr>
              <a:t>משמעותו של חידלון באכיפתו ומימושו של פסק הדין או של המסמך הסחיר איננה מתמצית אך ורק במניעת זכותו של הנושה לקבלת הזכות ומימושה, אלא מהווה סכנה לאמון הציבור בהליך השיפוטי כולו. (רע"א 4905/98 גמזו נ' ישעיהו, פ"ד </a:t>
            </a:r>
            <a:r>
              <a:rPr lang="he-IL" sz="2400" dirty="0" err="1" smtClean="0">
                <a:latin typeface="David" pitchFamily="34" charset="-79"/>
                <a:cs typeface="David" pitchFamily="34" charset="-79"/>
              </a:rPr>
              <a:t>נה</a:t>
            </a:r>
            <a:r>
              <a:rPr lang="he-IL" sz="2400" dirty="0" smtClean="0">
                <a:latin typeface="David" pitchFamily="34" charset="-79"/>
                <a:cs typeface="David" pitchFamily="34" charset="-79"/>
              </a:rPr>
              <a:t>(3) 360, 374 (2001)).</a:t>
            </a:r>
          </a:p>
          <a:p>
            <a:pPr algn="l" rtl="0">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971600" y="548681"/>
            <a:ext cx="7560840" cy="1077218"/>
          </a:xfrm>
          <a:prstGeom prst="rect">
            <a:avLst/>
          </a:prstGeom>
        </p:spPr>
        <p:txBody>
          <a:bodyPr wrap="square">
            <a:spAutoFit/>
          </a:bodyPr>
          <a:lstStyle/>
          <a:p>
            <a:r>
              <a:rPr lang="he-IL" sz="3200" dirty="0" smtClean="0"/>
              <a:t>"</a:t>
            </a:r>
            <a:r>
              <a:rPr lang="he-IL" sz="3200" dirty="0" smtClean="0">
                <a:latin typeface="David" pitchFamily="34" charset="-79"/>
                <a:cs typeface="David" pitchFamily="34" charset="-79"/>
              </a:rPr>
              <a:t>דיני בנקאות: זכויות וחובות הבנק, הלקוח, הערב וצדדים שלישיים" </a:t>
            </a:r>
            <a:r>
              <a:rPr lang="he-IL" sz="3200" dirty="0" err="1" smtClean="0">
                <a:latin typeface="David" pitchFamily="34" charset="-79"/>
                <a:cs typeface="David" pitchFamily="34" charset="-79"/>
              </a:rPr>
              <a:t>עמ</a:t>
            </a:r>
            <a:r>
              <a:rPr lang="he-IL" sz="3200" dirty="0" smtClean="0">
                <a:latin typeface="David" pitchFamily="34" charset="-79"/>
                <a:cs typeface="David" pitchFamily="34" charset="-79"/>
              </a:rPr>
              <a:t>' 3-4</a:t>
            </a:r>
            <a:endParaRPr lang="he-IL" sz="3200" dirty="0">
              <a:latin typeface="David" pitchFamily="34" charset="-79"/>
              <a:cs typeface="David" pitchFamily="34" charset="-79"/>
            </a:endParaRPr>
          </a:p>
        </p:txBody>
      </p:sp>
      <p:sp>
        <p:nvSpPr>
          <p:cNvPr id="3" name="מלבן 2"/>
          <p:cNvSpPr/>
          <p:nvPr/>
        </p:nvSpPr>
        <p:spPr>
          <a:xfrm>
            <a:off x="971600" y="2413338"/>
            <a:ext cx="7344816" cy="2677656"/>
          </a:xfrm>
          <a:prstGeom prst="rect">
            <a:avLst/>
          </a:prstGeom>
        </p:spPr>
        <p:txBody>
          <a:bodyPr wrap="square">
            <a:spAutoFit/>
          </a:bodyPr>
          <a:lstStyle/>
          <a:p>
            <a:pPr algn="just">
              <a:buNone/>
            </a:pPr>
            <a:r>
              <a:rPr lang="he-IL" sz="2800" dirty="0" smtClean="0">
                <a:latin typeface="David" pitchFamily="34" charset="-79"/>
                <a:cs typeface="David" pitchFamily="34" charset="-79"/>
              </a:rPr>
              <a:t>ראוי לזכור כי הזדהות מהירה מדי עם הלקוח, אל מול הבנק, משקפת טובתו של פרט אחד אל מול צורכיהם של הרבים. שהרי אם ללקוח אחד מותר שלא לשלם, למה ישלמו האחרים? אם יֻתַּר הרסן באופן רחב מדי, עלול הדבר להביא לפגיעה במערכת הבנקאית שהיא מאבני הבניין של המערכת הכלכלית של המדינה. </a:t>
            </a:r>
            <a:endParaRPr lang="he-IL" sz="2800" dirty="0">
              <a:latin typeface="David" pitchFamily="34" charset="-79"/>
              <a:cs typeface="David" pitchFamily="34" charset="-79"/>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115616" y="750359"/>
            <a:ext cx="7272808" cy="520142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400" b="1" i="0" u="sng" strike="noStrike" cap="none" normalizeH="0" baseline="0" dirty="0" smtClean="0">
                <a:ln>
                  <a:noFill/>
                </a:ln>
                <a:solidFill>
                  <a:schemeClr val="tx1"/>
                </a:solidFill>
                <a:effectLst/>
                <a:latin typeface="David" pitchFamily="34" charset="-79"/>
                <a:ea typeface="Calibri" pitchFamily="34" charset="0"/>
                <a:cs typeface="David" pitchFamily="34" charset="-79"/>
              </a:rPr>
              <a:t>עקרונות היסוד של החוק</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2400" b="0" i="0" u="sng" strike="noStrike" cap="none" normalizeH="0" baseline="0" dirty="0" smtClean="0">
              <a:ln>
                <a:noFill/>
              </a:ln>
              <a:solidFill>
                <a:schemeClr val="tx1"/>
              </a:solidFill>
              <a:effectLst/>
              <a:latin typeface="David" pitchFamily="34" charset="-79"/>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v"/>
              <a:tabLst/>
            </a:pPr>
            <a:r>
              <a:rPr kumimoji="0" lang="he-IL" sz="2000" b="0" i="0" u="none" strike="noStrike" cap="none" normalizeH="0" baseline="0" dirty="0" smtClean="0">
                <a:ln>
                  <a:noFill/>
                </a:ln>
                <a:solidFill>
                  <a:schemeClr val="tx1"/>
                </a:solidFill>
                <a:effectLst/>
                <a:latin typeface="David" pitchFamily="34" charset="-79"/>
                <a:ea typeface="Calibri" pitchFamily="34" charset="0"/>
                <a:cs typeface="David" pitchFamily="34" charset="-79"/>
              </a:rPr>
              <a:t>החו</a:t>
            </a:r>
            <a:r>
              <a:rPr lang="he-IL" sz="2000" dirty="0" smtClean="0">
                <a:solidFill>
                  <a:schemeClr val="tx1"/>
                </a:solidFill>
                <a:latin typeface="David" pitchFamily="34" charset="-79"/>
                <a:ea typeface="Calibri" pitchFamily="34" charset="0"/>
                <a:cs typeface="David" pitchFamily="34" charset="-79"/>
              </a:rPr>
              <a:t>ק</a:t>
            </a:r>
            <a:r>
              <a:rPr kumimoji="0" lang="he-IL" sz="2000" b="0" i="0" u="none" strike="noStrike" cap="none" normalizeH="0" baseline="0" dirty="0" smtClean="0">
                <a:ln>
                  <a:noFill/>
                </a:ln>
                <a:solidFill>
                  <a:schemeClr val="tx1"/>
                </a:solidFill>
                <a:effectLst/>
                <a:latin typeface="David" pitchFamily="34" charset="-79"/>
                <a:ea typeface="Calibri" pitchFamily="34" charset="0"/>
                <a:cs typeface="David" pitchFamily="34" charset="-79"/>
              </a:rPr>
              <a:t> החדש מוטה שיקום. הדבר בא לידי ביטוי כבר מסקירת מטרות הליכי חדלות הפירעון אשר מציב את השיקום הכלכלי של החייב כמטרתו הראשונה עוד לפני המטרה של השאת שיעור החוב לנושים.</a:t>
            </a:r>
          </a:p>
          <a:p>
            <a:pPr marL="0" marR="0" lvl="0" indent="0" algn="just" defTabSz="914400" rtl="1" eaLnBrk="0" fontAlgn="base" latinLnBrk="0" hangingPunct="0">
              <a:lnSpc>
                <a:spcPct val="100000"/>
              </a:lnSpc>
              <a:spcBef>
                <a:spcPct val="0"/>
              </a:spcBef>
              <a:spcAft>
                <a:spcPct val="0"/>
              </a:spcAft>
              <a:buClrTx/>
              <a:buSzTx/>
              <a:tabLst/>
            </a:pPr>
            <a:endParaRPr kumimoji="0" lang="he-IL" sz="2000" b="0" i="0" u="none" strike="noStrike" cap="none" normalizeH="0" baseline="0" dirty="0" smtClean="0">
              <a:ln>
                <a:noFill/>
              </a:ln>
              <a:solidFill>
                <a:schemeClr val="tx1"/>
              </a:solidFill>
              <a:effectLst/>
              <a:latin typeface="David" pitchFamily="34" charset="-79"/>
              <a:ea typeface="Calibri" pitchFamily="34" charset="0"/>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v"/>
              <a:tabLst/>
            </a:pPr>
            <a:r>
              <a:rPr kumimoji="0" lang="he-IL" sz="2000" b="0" i="0" u="none" strike="noStrike" cap="none" normalizeH="0" baseline="0" dirty="0" smtClean="0">
                <a:ln>
                  <a:noFill/>
                </a:ln>
                <a:solidFill>
                  <a:schemeClr val="tx1"/>
                </a:solidFill>
                <a:effectLst/>
                <a:latin typeface="David" pitchFamily="34" charset="-79"/>
                <a:ea typeface="Calibri" pitchFamily="34" charset="0"/>
                <a:cs typeface="David" pitchFamily="34" charset="-79"/>
              </a:rPr>
              <a:t>החוק מבקש גם להשיג מטרה של הגברת הוודאות והיציבות של הדין כיעד מרכזי.</a:t>
            </a: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v"/>
              <a:tabLst/>
            </a:pPr>
            <a:endParaRPr kumimoji="0" lang="he-IL" sz="2000" b="0" i="0" u="none" strike="noStrike" cap="none" normalizeH="0" baseline="0" dirty="0" smtClean="0">
              <a:ln>
                <a:noFill/>
              </a:ln>
              <a:solidFill>
                <a:schemeClr val="tx1"/>
              </a:solidFill>
              <a:effectLst/>
              <a:latin typeface="David" pitchFamily="34" charset="-79"/>
              <a:ea typeface="Calibri" pitchFamily="34" charset="0"/>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v"/>
              <a:tabLst/>
            </a:pPr>
            <a:r>
              <a:rPr lang="he-IL" sz="2000" dirty="0" smtClean="0">
                <a:latin typeface="David" pitchFamily="34" charset="-79"/>
                <a:cs typeface="David" pitchFamily="34" charset="-79"/>
              </a:rPr>
              <a:t> </a:t>
            </a:r>
            <a:r>
              <a:rPr kumimoji="0" lang="he-IL" sz="2000" b="0" i="0" u="none" strike="noStrike" cap="none" normalizeH="0" baseline="0" dirty="0" smtClean="0">
                <a:ln>
                  <a:noFill/>
                </a:ln>
                <a:solidFill>
                  <a:schemeClr val="tx1"/>
                </a:solidFill>
                <a:effectLst/>
                <a:latin typeface="David" pitchFamily="34" charset="-79"/>
                <a:ea typeface="Calibri" pitchFamily="34" charset="0"/>
                <a:cs typeface="David" pitchFamily="34" charset="-79"/>
              </a:rPr>
              <a:t>החוק החדש שינה את תפיסת היסוד בנושא לפיו אירוע חדלות פירעון אינו עוולה או פגם מוסרי של החייב, אלא "רע הכרחי" הנובע מהתפתחותו ושכלולו של שוק האשראי.</a:t>
            </a: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v"/>
              <a:tabLst/>
            </a:pPr>
            <a:endParaRPr kumimoji="0" lang="he-IL" sz="2000" b="0" i="0" u="none" strike="noStrike" cap="none" normalizeH="0" baseline="0" dirty="0" smtClean="0">
              <a:ln>
                <a:noFill/>
              </a:ln>
              <a:solidFill>
                <a:schemeClr val="tx1"/>
              </a:solidFill>
              <a:effectLst/>
              <a:latin typeface="David" pitchFamily="34" charset="-79"/>
              <a:ea typeface="Calibri" pitchFamily="34" charset="0"/>
              <a:cs typeface="David" pitchFamily="34" charset="-79"/>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v"/>
              <a:tabLst/>
            </a:pPr>
            <a:r>
              <a:rPr kumimoji="0" lang="he-IL" sz="2000" b="0" i="0" u="none" strike="noStrike" cap="none" normalizeH="0" baseline="0" dirty="0" smtClean="0">
                <a:ln>
                  <a:noFill/>
                </a:ln>
                <a:solidFill>
                  <a:schemeClr val="tx1"/>
                </a:solidFill>
                <a:effectLst/>
                <a:latin typeface="David" pitchFamily="34" charset="-79"/>
                <a:ea typeface="Calibri" pitchFamily="34" charset="0"/>
                <a:cs typeface="David" pitchFamily="34" charset="-79"/>
              </a:rPr>
              <a:t>כך למשל, מתן ההפטר ביחס ליחיד לא נתפס עוד כפגיעה בזכויותיו הקנייניות של הנושה אלא כחלק מסיכוני האשראי שנותן האשראי נטל על עצמו.</a:t>
            </a:r>
            <a:endParaRPr kumimoji="0" lang="en-US" sz="2000" b="0" i="0" u="none" strike="noStrike" cap="none" normalizeH="0" baseline="0" dirty="0" smtClean="0">
              <a:ln>
                <a:noFill/>
              </a:ln>
              <a:solidFill>
                <a:schemeClr val="tx1"/>
              </a:solidFill>
              <a:effectLst/>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539552" y="116633"/>
            <a:ext cx="8208912" cy="6001643"/>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lvl="0" algn="ctr" eaLnBrk="0" fontAlgn="base" hangingPunct="0">
              <a:spcBef>
                <a:spcPct val="0"/>
              </a:spcBef>
              <a:spcAft>
                <a:spcPct val="0"/>
              </a:spcAft>
            </a:pPr>
            <a:r>
              <a:rPr lang="he-IL" sz="2400" b="1" u="sng" dirty="0" smtClean="0">
                <a:latin typeface="David" pitchFamily="34" charset="-79"/>
                <a:ea typeface="Calibri" pitchFamily="34" charset="0"/>
                <a:cs typeface="David" pitchFamily="34" charset="-79"/>
              </a:rPr>
              <a:t>הגדרת חדלות פירעון</a:t>
            </a:r>
          </a:p>
          <a:p>
            <a:pPr lvl="0" eaLnBrk="0" fontAlgn="base" hangingPunct="0">
              <a:spcBef>
                <a:spcPct val="0"/>
              </a:spcBef>
              <a:spcAft>
                <a:spcPct val="0"/>
              </a:spcAft>
              <a:buFont typeface="Wingdings" pitchFamily="2" charset="2"/>
              <a:buChar char="§"/>
            </a:pPr>
            <a:endParaRPr lang="he-IL" sz="2000" dirty="0" smtClean="0">
              <a:latin typeface="David" pitchFamily="34" charset="-79"/>
              <a:ea typeface="Calibri" pitchFamily="34" charset="0"/>
              <a:cs typeface="David" pitchFamily="34" charset="-79"/>
            </a:endParaRPr>
          </a:p>
          <a:p>
            <a:pPr lvl="0" algn="just" eaLnBrk="0" fontAlgn="base" hangingPunct="0">
              <a:spcBef>
                <a:spcPct val="0"/>
              </a:spcBef>
              <a:spcAft>
                <a:spcPct val="0"/>
              </a:spcAft>
              <a:buFont typeface="Wingdings" pitchFamily="2" charset="2"/>
              <a:buChar char="§"/>
            </a:pPr>
            <a:r>
              <a:rPr lang="he-IL" sz="2000" dirty="0" smtClean="0">
                <a:latin typeface="David" pitchFamily="34" charset="-79"/>
                <a:ea typeface="Calibri" pitchFamily="34" charset="0"/>
                <a:cs typeface="David" pitchFamily="34" charset="-79"/>
              </a:rPr>
              <a:t>שני מבחנים לבחינת חדלות הפירעון: המבחן המאזני והמבחן </a:t>
            </a:r>
            <a:r>
              <a:rPr lang="he-IL" sz="2000" dirty="0" err="1" smtClean="0">
                <a:latin typeface="David" pitchFamily="34" charset="-79"/>
                <a:ea typeface="Calibri" pitchFamily="34" charset="0"/>
                <a:cs typeface="David" pitchFamily="34" charset="-79"/>
              </a:rPr>
              <a:t>התזרימי</a:t>
            </a:r>
            <a:r>
              <a:rPr lang="he-IL" sz="2000" dirty="0" smtClean="0">
                <a:latin typeface="David" pitchFamily="34" charset="-79"/>
                <a:ea typeface="Calibri" pitchFamily="34" charset="0"/>
                <a:cs typeface="David" pitchFamily="34" charset="-79"/>
              </a:rPr>
              <a:t>.</a:t>
            </a:r>
          </a:p>
          <a:p>
            <a:pPr lvl="0" algn="just" eaLnBrk="0" fontAlgn="base" hangingPunct="0">
              <a:spcBef>
                <a:spcPct val="0"/>
              </a:spcBef>
              <a:spcAft>
                <a:spcPct val="0"/>
              </a:spcAft>
              <a:buFont typeface="Wingdings" pitchFamily="2" charset="2"/>
              <a:buChar char="§"/>
            </a:pPr>
            <a:endParaRPr lang="he-IL" sz="2000" dirty="0" smtClean="0">
              <a:latin typeface="David" pitchFamily="34" charset="-79"/>
              <a:ea typeface="Calibri" pitchFamily="34" charset="0"/>
              <a:cs typeface="David" pitchFamily="34" charset="-79"/>
            </a:endParaRPr>
          </a:p>
          <a:p>
            <a:pPr lvl="0" algn="just" eaLnBrk="0" fontAlgn="base" hangingPunct="0">
              <a:spcBef>
                <a:spcPct val="0"/>
              </a:spcBef>
              <a:spcAft>
                <a:spcPct val="0"/>
              </a:spcAft>
              <a:buFont typeface="Wingdings" pitchFamily="2" charset="2"/>
              <a:buChar char="§"/>
            </a:pPr>
            <a:r>
              <a:rPr lang="he-IL" sz="2000" dirty="0" smtClean="0">
                <a:latin typeface="David" pitchFamily="34" charset="-79"/>
                <a:ea typeface="Calibri" pitchFamily="34" charset="0"/>
                <a:cs typeface="David" pitchFamily="34" charset="-79"/>
              </a:rPr>
              <a:t>המבחן המאזני בוחן את סך נכסי החייב לעומת סך התחייבויותיו. כאשר סך התחייבויות החייב גדול מסך נכסיו, הרי שהחייב נחשב לחדל פירעון.	 </a:t>
            </a:r>
          </a:p>
          <a:p>
            <a:pPr lvl="0" algn="just" eaLnBrk="0" fontAlgn="base" hangingPunct="0">
              <a:spcBef>
                <a:spcPct val="0"/>
              </a:spcBef>
              <a:spcAft>
                <a:spcPct val="0"/>
              </a:spcAft>
              <a:buFont typeface="Wingdings" pitchFamily="2" charset="2"/>
              <a:buChar char="§"/>
            </a:pPr>
            <a:endParaRPr lang="he-IL" sz="2000" dirty="0" smtClean="0">
              <a:latin typeface="David" pitchFamily="34" charset="-79"/>
              <a:ea typeface="Calibri" pitchFamily="34" charset="0"/>
              <a:cs typeface="David" pitchFamily="34" charset="-79"/>
            </a:endParaRPr>
          </a:p>
          <a:p>
            <a:pPr lvl="0" algn="just" eaLnBrk="0" fontAlgn="base" hangingPunct="0">
              <a:spcBef>
                <a:spcPct val="0"/>
              </a:spcBef>
              <a:spcAft>
                <a:spcPct val="0"/>
              </a:spcAft>
              <a:buFont typeface="Wingdings" pitchFamily="2" charset="2"/>
              <a:buChar char="§"/>
            </a:pPr>
            <a:r>
              <a:rPr lang="he-IL" sz="2000" dirty="0" smtClean="0">
                <a:latin typeface="David" pitchFamily="34" charset="-79"/>
                <a:ea typeface="Calibri" pitchFamily="34" charset="0"/>
                <a:cs typeface="David" pitchFamily="34" charset="-79"/>
              </a:rPr>
              <a:t>לעומתו, המבחן </a:t>
            </a:r>
            <a:r>
              <a:rPr lang="he-IL" sz="2000" dirty="0" err="1" smtClean="0">
                <a:latin typeface="David" pitchFamily="34" charset="-79"/>
                <a:ea typeface="Calibri" pitchFamily="34" charset="0"/>
                <a:cs typeface="David" pitchFamily="34" charset="-79"/>
              </a:rPr>
              <a:t>התזרימי</a:t>
            </a:r>
            <a:r>
              <a:rPr lang="he-IL" sz="2000" dirty="0" smtClean="0">
                <a:latin typeface="David" pitchFamily="34" charset="-79"/>
                <a:ea typeface="Calibri" pitchFamily="34" charset="0"/>
                <a:cs typeface="David" pitchFamily="34" charset="-79"/>
              </a:rPr>
              <a:t> בוחן אם החייב יוכל לקיים את התחייבויותיו בהגיע המועד לקיומן. מבחן זה מתמקד ביכולת </a:t>
            </a:r>
            <a:r>
              <a:rPr lang="he-IL" sz="2000" dirty="0" err="1" smtClean="0">
                <a:latin typeface="David" pitchFamily="34" charset="-79"/>
                <a:ea typeface="Calibri" pitchFamily="34" charset="0"/>
                <a:cs typeface="David" pitchFamily="34" charset="-79"/>
              </a:rPr>
              <a:t>התזרימית</a:t>
            </a:r>
            <a:r>
              <a:rPr lang="he-IL" sz="2000" dirty="0" smtClean="0">
                <a:latin typeface="David" pitchFamily="34" charset="-79"/>
                <a:ea typeface="Calibri" pitchFamily="34" charset="0"/>
                <a:cs typeface="David" pitchFamily="34" charset="-79"/>
              </a:rPr>
              <a:t> לפירעון חוב החייב במלואו ובמועדו, ולא בשווי נכסיו ברגע נתון.</a:t>
            </a:r>
          </a:p>
          <a:p>
            <a:pPr lvl="0" algn="just" eaLnBrk="0" fontAlgn="base" hangingPunct="0">
              <a:spcBef>
                <a:spcPct val="0"/>
              </a:spcBef>
              <a:spcAft>
                <a:spcPct val="0"/>
              </a:spcAft>
              <a:buFont typeface="Wingdings" pitchFamily="2" charset="2"/>
              <a:buChar char="§"/>
            </a:pPr>
            <a:endParaRPr lang="he-IL" sz="2000" dirty="0" smtClean="0">
              <a:latin typeface="David" pitchFamily="34" charset="-79"/>
              <a:ea typeface="Calibri" pitchFamily="34" charset="0"/>
              <a:cs typeface="David" pitchFamily="34" charset="-79"/>
            </a:endParaRPr>
          </a:p>
          <a:p>
            <a:pPr lvl="0" algn="just" eaLnBrk="0" fontAlgn="base" hangingPunct="0">
              <a:spcBef>
                <a:spcPct val="0"/>
              </a:spcBef>
              <a:spcAft>
                <a:spcPct val="0"/>
              </a:spcAft>
              <a:buFont typeface="Wingdings" pitchFamily="2" charset="2"/>
              <a:buChar char="§"/>
            </a:pPr>
            <a:r>
              <a:rPr lang="he-IL" sz="2000" dirty="0" smtClean="0">
                <a:latin typeface="David" pitchFamily="34" charset="-79"/>
                <a:ea typeface="Calibri" pitchFamily="34" charset="0"/>
                <a:cs typeface="David" pitchFamily="34" charset="-79"/>
              </a:rPr>
              <a:t>במסגרת הנוסח המקורי של הצעת החוק, נזנח המבחן המאזני כמבחן להגדרת חדלות הפירעון ואומץ המבחן </a:t>
            </a:r>
            <a:r>
              <a:rPr lang="he-IL" sz="2000" dirty="0" err="1" smtClean="0">
                <a:latin typeface="David" pitchFamily="34" charset="-79"/>
                <a:ea typeface="Calibri" pitchFamily="34" charset="0"/>
                <a:cs typeface="David" pitchFamily="34" charset="-79"/>
              </a:rPr>
              <a:t>התזרימי</a:t>
            </a:r>
            <a:r>
              <a:rPr lang="he-IL" sz="2000" dirty="0" smtClean="0">
                <a:latin typeface="David" pitchFamily="34" charset="-79"/>
                <a:ea typeface="Calibri" pitchFamily="34" charset="0"/>
                <a:cs typeface="David" pitchFamily="34" charset="-79"/>
              </a:rPr>
              <a:t> בלבד. </a:t>
            </a:r>
          </a:p>
          <a:p>
            <a:pPr lvl="0" algn="just" eaLnBrk="0" fontAlgn="base" hangingPunct="0">
              <a:spcBef>
                <a:spcPct val="0"/>
              </a:spcBef>
              <a:spcAft>
                <a:spcPct val="0"/>
              </a:spcAft>
              <a:buFont typeface="Wingdings" pitchFamily="2" charset="2"/>
              <a:buChar char="§"/>
            </a:pPr>
            <a:endParaRPr lang="he-IL" sz="2000" dirty="0" smtClean="0">
              <a:latin typeface="David" pitchFamily="34" charset="-79"/>
              <a:ea typeface="Calibri" pitchFamily="34" charset="0"/>
              <a:cs typeface="David" pitchFamily="34" charset="-79"/>
            </a:endParaRPr>
          </a:p>
          <a:p>
            <a:pPr lvl="0" algn="just" eaLnBrk="0" fontAlgn="base" hangingPunct="0">
              <a:spcBef>
                <a:spcPct val="0"/>
              </a:spcBef>
              <a:spcAft>
                <a:spcPct val="0"/>
              </a:spcAft>
              <a:buFont typeface="Wingdings" pitchFamily="2" charset="2"/>
              <a:buChar char="§"/>
            </a:pPr>
            <a:r>
              <a:rPr lang="he-IL" sz="2000" dirty="0" smtClean="0">
                <a:latin typeface="David" pitchFamily="34" charset="-79"/>
                <a:ea typeface="Calibri" pitchFamily="34" charset="0"/>
                <a:cs typeface="David" pitchFamily="34" charset="-79"/>
              </a:rPr>
              <a:t>עם זאת, חילוקי הדעות העזים שעורר נושא זה, בד בבד עם הלחץ שהופעל על ידי חלק מהשופטים העוסקים בהליכי חדלות פירעון , הובילו לכך שבנוסח הסופי של החוק שולבו שני המבחנים כחלופות להגדרתה של חדלות </a:t>
            </a:r>
            <a:r>
              <a:rPr lang="he-IL" sz="2000" dirty="0" err="1" smtClean="0">
                <a:latin typeface="David" pitchFamily="34" charset="-79"/>
                <a:ea typeface="Calibri" pitchFamily="34" charset="0"/>
                <a:cs typeface="David" pitchFamily="34" charset="-79"/>
              </a:rPr>
              <a:t>פרעון</a:t>
            </a:r>
            <a:r>
              <a:rPr lang="he-IL" sz="2000" dirty="0" smtClean="0">
                <a:latin typeface="David" pitchFamily="34" charset="-79"/>
                <a:ea typeface="Calibri" pitchFamily="34" charset="0"/>
                <a:cs typeface="David" pitchFamily="34" charset="-79"/>
              </a:rPr>
              <a:t>. </a:t>
            </a:r>
            <a:r>
              <a:rPr lang="he-IL" sz="2000" dirty="0" smtClean="0">
                <a:latin typeface="David" pitchFamily="34" charset="-79"/>
                <a:cs typeface="David" pitchFamily="34" charset="-79"/>
              </a:rPr>
              <a:t>ההגדרה בחוק:</a:t>
            </a:r>
          </a:p>
          <a:p>
            <a:pPr algn="just"/>
            <a:r>
              <a:rPr lang="he-IL" sz="2000" dirty="0" smtClean="0">
                <a:latin typeface="David" pitchFamily="34" charset="-79"/>
                <a:cs typeface="David" pitchFamily="34" charset="-79"/>
              </a:rPr>
              <a:t>"</a:t>
            </a:r>
            <a:r>
              <a:rPr lang="he-IL" sz="2000" b="1" dirty="0" smtClean="0">
                <a:latin typeface="David" pitchFamily="34" charset="-79"/>
                <a:cs typeface="David" pitchFamily="34" charset="-79"/>
              </a:rPr>
              <a:t>מצב כלכלי שבו חייב אינו יכול לשלם את חובותיו במועדם או שהתחייבויות החייב, לרבות התחייבויות עתידיות ומותנות, עולות על שווי נכסיו".</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827584" y="332657"/>
            <a:ext cx="7848872" cy="569386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he-IL" sz="2400" b="1" u="sng" dirty="0" smtClean="0">
                <a:latin typeface="David" pitchFamily="34" charset="-79"/>
                <a:cs typeface="David" pitchFamily="34" charset="-79"/>
              </a:rPr>
              <a:t>הליכי חדלות פירעון של תאגיד </a:t>
            </a:r>
          </a:p>
          <a:p>
            <a:pPr>
              <a:buFont typeface="Wingdings" pitchFamily="2" charset="2"/>
              <a:buChar char="ü"/>
            </a:pPr>
            <a:endParaRPr lang="he-IL" sz="2000" dirty="0" smtClean="0">
              <a:latin typeface="David" pitchFamily="34" charset="-79"/>
              <a:cs typeface="David" pitchFamily="34" charset="-79"/>
            </a:endParaRPr>
          </a:p>
          <a:p>
            <a:pPr>
              <a:buFont typeface="Wingdings" pitchFamily="2" charset="2"/>
              <a:buChar char="ü"/>
            </a:pPr>
            <a:r>
              <a:rPr lang="he-IL" sz="2000" dirty="0" smtClean="0">
                <a:latin typeface="David" pitchFamily="34" charset="-79"/>
                <a:cs typeface="David" pitchFamily="34" charset="-79"/>
              </a:rPr>
              <a:t>סעיף 5(ב) לחוק קובע כי ניתן יהיה לפתוח בהליכי חדלות פירעון בישראל כנגד תאגיד רק אם ביום הגשת הבקשה התקיימה לגביו אחת הזיקות הבאות:</a:t>
            </a:r>
          </a:p>
          <a:p>
            <a:pPr>
              <a:buFont typeface="Wingdings" pitchFamily="2" charset="2"/>
              <a:buChar char="ü"/>
            </a:pPr>
            <a:endParaRPr lang="he-IL" sz="2000" dirty="0" smtClean="0">
              <a:latin typeface="David" pitchFamily="34" charset="-79"/>
              <a:cs typeface="David" pitchFamily="34" charset="-79"/>
            </a:endParaRPr>
          </a:p>
          <a:p>
            <a:pPr marL="457200" indent="-457200">
              <a:buAutoNum type="arabicParenR"/>
            </a:pPr>
            <a:r>
              <a:rPr lang="he-IL" sz="2000" dirty="0" smtClean="0">
                <a:latin typeface="David" pitchFamily="34" charset="-79"/>
                <a:cs typeface="David" pitchFamily="34" charset="-79"/>
              </a:rPr>
              <a:t>רישום בישראל</a:t>
            </a:r>
          </a:p>
          <a:p>
            <a:pPr marL="457200" indent="-457200">
              <a:buAutoNum type="arabicParenR"/>
            </a:pPr>
            <a:r>
              <a:rPr lang="he-IL" sz="2000" dirty="0" smtClean="0">
                <a:latin typeface="David" pitchFamily="34" charset="-79"/>
                <a:cs typeface="David" pitchFamily="34" charset="-79"/>
              </a:rPr>
              <a:t>ניהול עסקים בישראל</a:t>
            </a:r>
          </a:p>
          <a:p>
            <a:pPr marL="457200" indent="-457200">
              <a:buAutoNum type="arabicParenR" startAt="3"/>
            </a:pPr>
            <a:r>
              <a:rPr lang="he-IL" sz="2000" dirty="0" smtClean="0">
                <a:latin typeface="David" pitchFamily="34" charset="-79"/>
                <a:cs typeface="David" pitchFamily="34" charset="-79"/>
              </a:rPr>
              <a:t>החזקת נכסים בישראל</a:t>
            </a:r>
          </a:p>
          <a:p>
            <a:pPr marL="457200" indent="-457200">
              <a:buAutoNum type="arabicParenR" startAt="3"/>
            </a:pPr>
            <a:endParaRPr lang="he-IL" sz="2000" dirty="0" smtClean="0">
              <a:latin typeface="David" pitchFamily="34" charset="-79"/>
              <a:cs typeface="David" pitchFamily="34" charset="-79"/>
            </a:endParaRPr>
          </a:p>
          <a:p>
            <a:pPr marL="457200" indent="-457200">
              <a:buFont typeface="Wingdings" pitchFamily="2" charset="2"/>
              <a:buChar char="ü"/>
            </a:pPr>
            <a:r>
              <a:rPr lang="he-IL" sz="2000" dirty="0" smtClean="0">
                <a:latin typeface="David" pitchFamily="34" charset="-79"/>
                <a:cs typeface="David" pitchFamily="34" charset="-79"/>
              </a:rPr>
              <a:t>ההגדרה במסגרת החוק החדש נועדה </a:t>
            </a:r>
            <a:r>
              <a:rPr lang="he-IL" sz="2000" b="1" dirty="0" smtClean="0">
                <a:latin typeface="David" pitchFamily="34" charset="-79"/>
                <a:cs typeface="David" pitchFamily="34" charset="-79"/>
              </a:rPr>
              <a:t>להרחיב </a:t>
            </a:r>
            <a:r>
              <a:rPr lang="he-IL" sz="2000" dirty="0" smtClean="0">
                <a:latin typeface="David" pitchFamily="34" charset="-79"/>
                <a:cs typeface="David" pitchFamily="34" charset="-79"/>
              </a:rPr>
              <a:t>את סמכותו של בית המשפט לנהל הליכי חדלות פירעון גם לגבי חברות שאין להן נכסים בישראל, אך הן </a:t>
            </a:r>
            <a:r>
              <a:rPr lang="he-IL" sz="2000" b="1" dirty="0" smtClean="0">
                <a:latin typeface="David" pitchFamily="34" charset="-79"/>
                <a:cs typeface="David" pitchFamily="34" charset="-79"/>
              </a:rPr>
              <a:t>מנהלות בה עסקים. החוק בעניין זה למעשה מיישם כאמור פסיקה של בית המשפט העליון ביחס לחברה </a:t>
            </a:r>
            <a:r>
              <a:rPr lang="he-IL" sz="2000" dirty="0" smtClean="0">
                <a:latin typeface="David" pitchFamily="34" charset="-79"/>
                <a:cs typeface="David" pitchFamily="34" charset="-79"/>
              </a:rPr>
              <a:t>שהתאגדה מחוץ לישראל והנפיקה אג"ח בישראל. </a:t>
            </a:r>
          </a:p>
          <a:p>
            <a:pPr marL="457200" indent="-457200"/>
            <a:r>
              <a:rPr lang="he-IL" sz="2000" dirty="0" smtClean="0">
                <a:latin typeface="David" pitchFamily="34" charset="-79"/>
                <a:cs typeface="David" pitchFamily="34" charset="-79"/>
              </a:rPr>
              <a:t>	</a:t>
            </a:r>
          </a:p>
          <a:p>
            <a:pPr marL="457200" indent="-457200"/>
            <a:r>
              <a:rPr lang="he-IL" sz="2000" dirty="0" smtClean="0">
                <a:latin typeface="David" pitchFamily="34" charset="-79"/>
                <a:cs typeface="David" pitchFamily="34" charset="-79"/>
              </a:rPr>
              <a:t>	ראו: ע"א </a:t>
            </a:r>
            <a:r>
              <a:rPr lang="en-US" sz="2000" dirty="0" smtClean="0">
                <a:latin typeface="David" pitchFamily="34" charset="-79"/>
                <a:cs typeface="David" pitchFamily="34" charset="-79"/>
              </a:rPr>
              <a:t>2706/11</a:t>
            </a:r>
            <a:r>
              <a:rPr lang="he-IL" sz="2000" dirty="0" smtClean="0">
                <a:latin typeface="David" pitchFamily="34" charset="-79"/>
                <a:cs typeface="David" pitchFamily="34" charset="-79"/>
              </a:rPr>
              <a:t> </a:t>
            </a:r>
            <a:r>
              <a:rPr lang="en-US" sz="2000" b="1" dirty="0" smtClean="0">
                <a:latin typeface="David" pitchFamily="34" charset="-79"/>
                <a:cs typeface="David" pitchFamily="34" charset="-79"/>
              </a:rPr>
              <a:t> SYBIL GERMANY PUBLIC CO. LIMITED </a:t>
            </a:r>
            <a:r>
              <a:rPr lang="he-IL" sz="2000" b="1" dirty="0" smtClean="0">
                <a:latin typeface="David" pitchFamily="34" charset="-79"/>
                <a:cs typeface="David" pitchFamily="34" charset="-79"/>
              </a:rPr>
              <a:t>נ' </a:t>
            </a:r>
            <a:r>
              <a:rPr lang="he-IL" sz="2000" b="1" dirty="0" err="1" smtClean="0">
                <a:latin typeface="David" pitchFamily="34" charset="-79"/>
                <a:cs typeface="David" pitchFamily="34" charset="-79"/>
              </a:rPr>
              <a:t>הרמטיק</a:t>
            </a:r>
            <a:r>
              <a:rPr lang="he-IL" sz="2000" b="1" dirty="0" smtClean="0">
                <a:latin typeface="David" pitchFamily="34" charset="-79"/>
                <a:cs typeface="David" pitchFamily="34" charset="-79"/>
              </a:rPr>
              <a:t> נאמנות (1975) בע"מ</a:t>
            </a:r>
            <a:r>
              <a:rPr lang="he-IL" sz="2000" dirty="0" smtClean="0">
                <a:latin typeface="David" pitchFamily="34" charset="-79"/>
                <a:cs typeface="David" pitchFamily="34" charset="-79"/>
              </a:rPr>
              <a:t> (פורסם בנבו, 4.9.2015).</a:t>
            </a:r>
          </a:p>
          <a:p>
            <a:pPr marL="457200" indent="-457200"/>
            <a:endParaRPr lang="he-IL" sz="2000" dirty="0" smtClean="0">
              <a:latin typeface="David" pitchFamily="34" charset="-79"/>
              <a:cs typeface="David" pitchFamily="34" charset="-79"/>
            </a:endParaRPr>
          </a:p>
          <a:p>
            <a:pPr marL="457200" indent="-457200">
              <a:buFont typeface="Wingdings" pitchFamily="2" charset="2"/>
              <a:buChar char="ü"/>
            </a:pPr>
            <a:r>
              <a:rPr lang="he-IL" sz="2000" dirty="0" smtClean="0">
                <a:latin typeface="David" pitchFamily="34" charset="-79"/>
                <a:cs typeface="David" pitchFamily="34" charset="-79"/>
              </a:rPr>
              <a:t>בית המשפט עדיין יבחן האם ישראל היא "הפורום הנאות" לניהול ההליכים.</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רחבה">
  <a:themeElements>
    <a:clrScheme name="רחבה">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רחבה">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רחבה">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519</TotalTime>
  <Words>1741</Words>
  <Application>Microsoft Office PowerPoint</Application>
  <PresentationFormat>‫הצגה על המסך (4:3)</PresentationFormat>
  <Paragraphs>228</Paragraphs>
  <Slides>27</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27</vt:i4>
      </vt:variant>
    </vt:vector>
  </HeadingPairs>
  <TitlesOfParts>
    <vt:vector size="28" baseType="lpstr">
      <vt:lpstr>רחבה</vt:lpstr>
      <vt:lpstr>חוק חדלות פירעון ושיקום כלכלי התשע״ח - 2018</vt:lpstr>
      <vt:lpstr>חוק יסוד: כבוד האדם וחירותו</vt:lpstr>
      <vt:lpstr>שקופית 3</vt:lpstr>
      <vt:lpstr>שקופית 4</vt:lpstr>
      <vt:lpstr>שקופית 5</vt:lpstr>
      <vt:lpstr>שקופית 6</vt:lpstr>
      <vt:lpstr>שקופית 7</vt:lpstr>
      <vt:lpstr>שקופית 8</vt:lpstr>
      <vt:lpstr>שקופית 9</vt:lpstr>
      <vt:lpstr>שקופית 10</vt:lpstr>
      <vt:lpstr>שקופית 11</vt:lpstr>
      <vt:lpstr>שקופית 12</vt:lpstr>
      <vt:lpstr>שקופית 13</vt:lpstr>
      <vt:lpstr>שקופית 14</vt:lpstr>
      <vt:lpstr>שקופית 15</vt:lpstr>
      <vt:lpstr>שקופית 16</vt:lpstr>
      <vt:lpstr>שקופית 17</vt:lpstr>
      <vt:lpstr>שקופית 18</vt:lpstr>
      <vt:lpstr>שקופית 19</vt:lpstr>
      <vt:lpstr>שקופית 20</vt:lpstr>
      <vt:lpstr>שקופית 21</vt:lpstr>
      <vt:lpstr>שקופית 22</vt:lpstr>
      <vt:lpstr>שקופית 23</vt:lpstr>
      <vt:lpstr>שקופית 24</vt:lpstr>
      <vt:lpstr>שקופית 25</vt:lpstr>
      <vt:lpstr>שקופית 26</vt:lpstr>
      <vt:lpstr>שקופית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חוק חדלות פירעון ושיקום כלכלי תשע״ח 2018</dc:title>
  <dc:creator>User</dc:creator>
  <cp:lastModifiedBy>User</cp:lastModifiedBy>
  <cp:revision>97</cp:revision>
  <dcterms:created xsi:type="dcterms:W3CDTF">2019-09-05T15:09:58Z</dcterms:created>
  <dcterms:modified xsi:type="dcterms:W3CDTF">2019-11-28T07:39:25Z</dcterms:modified>
</cp:coreProperties>
</file>